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1" r:id="rId2"/>
    <p:sldMasterId id="2147483676" r:id="rId3"/>
  </p:sldMasterIdLst>
  <p:notesMasterIdLst>
    <p:notesMasterId r:id="rId17"/>
  </p:notesMasterIdLst>
  <p:handoutMasterIdLst>
    <p:handoutMasterId r:id="rId18"/>
  </p:handoutMasterIdLst>
  <p:sldIdLst>
    <p:sldId id="735" r:id="rId4"/>
    <p:sldId id="697" r:id="rId5"/>
    <p:sldId id="698" r:id="rId6"/>
    <p:sldId id="740" r:id="rId7"/>
    <p:sldId id="744" r:id="rId8"/>
    <p:sldId id="738" r:id="rId9"/>
    <p:sldId id="746" r:id="rId10"/>
    <p:sldId id="747" r:id="rId11"/>
    <p:sldId id="748" r:id="rId12"/>
    <p:sldId id="749" r:id="rId13"/>
    <p:sldId id="699" r:id="rId14"/>
    <p:sldId id="752" r:id="rId15"/>
    <p:sldId id="653" r:id="rId16"/>
  </p:sldIdLst>
  <p:sldSz cx="9144000" cy="6858000" type="screen4x3"/>
  <p:notesSz cx="9926638" cy="679767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굴림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ahoma" pitchFamily="34" charset="0"/>
        <a:ea typeface="굴림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ahoma" pitchFamily="34" charset="0"/>
        <a:ea typeface="굴림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ahoma" pitchFamily="34" charset="0"/>
        <a:ea typeface="굴림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ahoma" pitchFamily="34" charset="0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4100"/>
    <a:srgbClr val="008000"/>
    <a:srgbClr val="0000FF"/>
    <a:srgbClr val="003300"/>
    <a:srgbClr val="FBE6C7"/>
    <a:srgbClr val="3366CC"/>
    <a:srgbClr val="E9EDF4"/>
    <a:srgbClr val="97CCED"/>
    <a:srgbClr val="F28244"/>
    <a:srgbClr val="5D5D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 autoAdjust="0"/>
    <p:restoredTop sz="64712" autoAdjust="0"/>
  </p:normalViewPr>
  <p:slideViewPr>
    <p:cSldViewPr>
      <p:cViewPr varScale="1">
        <p:scale>
          <a:sx n="82" d="100"/>
          <a:sy n="82" d="100"/>
        </p:scale>
        <p:origin x="281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4302414" cy="3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ko-K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4225" y="1"/>
            <a:ext cx="4302414" cy="3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ko-K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7737"/>
            <a:ext cx="4302414" cy="3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ko-K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4225" y="6457737"/>
            <a:ext cx="4302414" cy="3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DA2F489-2F57-468D-831E-AED0777C028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40064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4302414" cy="3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ko-K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4225" y="1"/>
            <a:ext cx="4302414" cy="3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ko-KR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400425" cy="25511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4185" y="3229413"/>
            <a:ext cx="7278270" cy="305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7737"/>
            <a:ext cx="4302414" cy="3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ko-KR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4225" y="6457737"/>
            <a:ext cx="4302414" cy="3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8FD8F55-6D1F-4432-BD55-C714094017C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77323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지식그래프 관련 논문 연구 </a:t>
            </a:r>
            <a:r>
              <a:rPr lang="en-US" altLang="ko-KR" dirty="0"/>
              <a:t>1</a:t>
            </a:r>
            <a:r>
              <a:rPr lang="ko-KR" altLang="en-US" dirty="0"/>
              <a:t>주차 발표를 </a:t>
            </a:r>
            <a:r>
              <a:rPr lang="ko-KR" altLang="en-US" dirty="0" err="1"/>
              <a:t>하게된</a:t>
            </a:r>
            <a:r>
              <a:rPr lang="ko-KR" altLang="en-US" dirty="0"/>
              <a:t> 국방디지털융합학과 </a:t>
            </a:r>
            <a:r>
              <a:rPr lang="ko-KR" altLang="en-US" dirty="0" err="1"/>
              <a:t>장석규입니다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 연구에서는 </a:t>
            </a:r>
            <a:r>
              <a:rPr lang="en-US" altLang="ko-KR" dirty="0"/>
              <a:t>Knowledge Graph</a:t>
            </a:r>
            <a:r>
              <a:rPr lang="ko-KR" altLang="en-US" dirty="0"/>
              <a:t>에 대한 전반적인 이해를 위한 </a:t>
            </a:r>
            <a:r>
              <a:rPr lang="ko-KR" altLang="en-US" dirty="0" err="1"/>
              <a:t>서베이논문</a:t>
            </a:r>
            <a:r>
              <a:rPr lang="ko-KR" altLang="en-US" dirty="0"/>
              <a:t> 한편과 </a:t>
            </a:r>
            <a:r>
              <a:rPr lang="ko-KR" altLang="en-US" dirty="0" err="1"/>
              <a:t>서베이</a:t>
            </a:r>
            <a:r>
              <a:rPr lang="ko-KR" altLang="en-US" dirty="0"/>
              <a:t> 논문에서 소개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된 </a:t>
            </a:r>
            <a:r>
              <a:rPr lang="en-US" altLang="ko-KR" dirty="0"/>
              <a:t>Entity and Relation extraction</a:t>
            </a:r>
            <a:r>
              <a:rPr lang="ko-KR" altLang="en-US" dirty="0"/>
              <a:t>의 베이스라인 모델인 </a:t>
            </a:r>
            <a:r>
              <a:rPr lang="en-US" altLang="ko-KR" dirty="0" err="1"/>
              <a:t>GraphRel</a:t>
            </a:r>
            <a:r>
              <a:rPr lang="ko-KR" altLang="en-US" dirty="0"/>
              <a:t>에 관한 논문 한편에 대한 연구 내용을 발표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9879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9859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내용은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ko-KR" altLang="en-US" dirty="0" err="1"/>
              <a:t>서베이</a:t>
            </a:r>
            <a:r>
              <a:rPr lang="ko-KR" altLang="en-US" dirty="0"/>
              <a:t> 논문을 활용해 </a:t>
            </a:r>
            <a:r>
              <a:rPr lang="en-US" altLang="ko-KR" dirty="0"/>
              <a:t>knowledge</a:t>
            </a:r>
            <a:r>
              <a:rPr lang="ko-KR" altLang="en-US" dirty="0"/>
              <a:t> </a:t>
            </a:r>
            <a:r>
              <a:rPr lang="en-US" altLang="ko-KR" dirty="0"/>
              <a:t>graph construction</a:t>
            </a:r>
            <a:r>
              <a:rPr lang="ko-KR" altLang="en-US" dirty="0"/>
              <a:t>의 과정에 대한 설명을 하고 </a:t>
            </a:r>
            <a:r>
              <a:rPr lang="en-US" altLang="ko-KR" dirty="0" err="1"/>
              <a:t>Graphrel</a:t>
            </a:r>
            <a:r>
              <a:rPr lang="ko-KR" altLang="en-US" dirty="0"/>
              <a:t>의 모델의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원리와 의의에 대해 소개하겠습니다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향후 계획을 소개하며 마치도록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5005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Knowledge graph </a:t>
            </a:r>
            <a:r>
              <a:rPr lang="en-US" altLang="ko-KR" dirty="0" err="1"/>
              <a:t>constuction</a:t>
            </a:r>
            <a:r>
              <a:rPr lang="ko-KR" altLang="en-US" dirty="0"/>
              <a:t>은 크게 </a:t>
            </a:r>
            <a:r>
              <a:rPr lang="en-US" altLang="ko-KR" dirty="0"/>
              <a:t>named entity recognition, Relation Extraction, Knowledge Graph Completion 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단계로 나뉘게 됩니다</a:t>
            </a:r>
            <a:r>
              <a:rPr lang="en-US" altLang="ko-KR" dirty="0"/>
              <a:t>. </a:t>
            </a:r>
            <a:r>
              <a:rPr lang="ko-KR" altLang="en-US" dirty="0"/>
              <a:t>첫번째 과정에서는 엔티티</a:t>
            </a:r>
            <a:r>
              <a:rPr lang="en-US" altLang="ko-KR" dirty="0"/>
              <a:t> </a:t>
            </a:r>
            <a:r>
              <a:rPr lang="ko-KR" altLang="en-US" dirty="0"/>
              <a:t>즉 주체와 객체를 문장 내에서 추출하게 됩니다</a:t>
            </a:r>
            <a:r>
              <a:rPr lang="en-US" altLang="ko-KR" dirty="0"/>
              <a:t>. </a:t>
            </a:r>
            <a:r>
              <a:rPr lang="ko-KR" altLang="en-US" dirty="0"/>
              <a:t>이 과정에서 문장 내에 다르게 표현되었지만 같은 객체를 지칭하는 경우 그래프가 중복으로 만들어 질 수 있기 때문에 따로 표시를 </a:t>
            </a:r>
            <a:r>
              <a:rPr lang="ko-KR" altLang="en-US" dirty="0" err="1"/>
              <a:t>하기도합니다</a:t>
            </a:r>
            <a:r>
              <a:rPr lang="en-US" altLang="ko-KR" dirty="0"/>
              <a:t>. </a:t>
            </a:r>
            <a:r>
              <a:rPr lang="ko-KR" altLang="en-US" dirty="0"/>
              <a:t>두번째로 </a:t>
            </a:r>
            <a:r>
              <a:rPr lang="en-US" altLang="ko-KR" dirty="0"/>
              <a:t>Relation Extraction</a:t>
            </a:r>
            <a:r>
              <a:rPr lang="ko-KR" altLang="en-US" dirty="0"/>
              <a:t>은 </a:t>
            </a:r>
            <a:r>
              <a:rPr lang="ko-KR" altLang="en-US" dirty="0" err="1"/>
              <a:t>객체간의</a:t>
            </a:r>
            <a:r>
              <a:rPr lang="ko-KR" altLang="en-US" dirty="0"/>
              <a:t> 관계를 추출하는 과정을 의미합니다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relation</a:t>
            </a:r>
            <a:r>
              <a:rPr lang="ko-KR" altLang="en-US" dirty="0"/>
              <a:t>에 대한 정보를 얻기 위해 외부 데이터를 사용하기도 합니다</a:t>
            </a:r>
            <a:r>
              <a:rPr lang="en-US" altLang="ko-KR" dirty="0"/>
              <a:t>. </a:t>
            </a:r>
            <a:r>
              <a:rPr lang="ko-KR" altLang="en-US" dirty="0"/>
              <a:t>마지막으로 </a:t>
            </a:r>
            <a:r>
              <a:rPr lang="en-US" altLang="ko-KR" dirty="0"/>
              <a:t>Knowledge Graph Completion</a:t>
            </a:r>
            <a:r>
              <a:rPr lang="ko-KR" altLang="en-US" dirty="0"/>
              <a:t>은 어느정도 지식그래프가 구축되어 있을 때 얻어진 </a:t>
            </a:r>
            <a:r>
              <a:rPr lang="ko-KR" altLang="en-US" dirty="0" err="1"/>
              <a:t>정보들로부터</a:t>
            </a:r>
            <a:r>
              <a:rPr lang="ko-KR" altLang="en-US" dirty="0"/>
              <a:t> 새로운 정보를 </a:t>
            </a:r>
            <a:r>
              <a:rPr lang="ko-KR" altLang="en-US" dirty="0" err="1"/>
              <a:t>추론하는데에</a:t>
            </a:r>
            <a:r>
              <a:rPr lang="ko-KR" altLang="en-US" dirty="0"/>
              <a:t> 사용하고 이 개념이 저번 </a:t>
            </a:r>
            <a:r>
              <a:rPr lang="ko-KR" altLang="en-US" dirty="0" err="1"/>
              <a:t>발표때</a:t>
            </a:r>
            <a:r>
              <a:rPr lang="ko-KR" altLang="en-US" dirty="0"/>
              <a:t> 설명하였던 </a:t>
            </a:r>
            <a:r>
              <a:rPr lang="en-US" altLang="ko-KR" dirty="0"/>
              <a:t>link prediction</a:t>
            </a:r>
            <a:r>
              <a:rPr lang="ko-KR" altLang="en-US" dirty="0"/>
              <a:t>과 관계가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6814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GraphRel</a:t>
            </a:r>
            <a:r>
              <a:rPr lang="ko-KR" altLang="en-US" dirty="0"/>
              <a:t>은 </a:t>
            </a:r>
            <a:r>
              <a:rPr lang="en-US" altLang="ko-KR" dirty="0"/>
              <a:t>GCN</a:t>
            </a:r>
            <a:r>
              <a:rPr lang="ko-KR" altLang="en-US" dirty="0"/>
              <a:t>을 활용하여 </a:t>
            </a:r>
            <a:r>
              <a:rPr lang="en-US" altLang="ko-KR" dirty="0"/>
              <a:t>end to end relation extraction</a:t>
            </a:r>
            <a:r>
              <a:rPr lang="ko-KR" altLang="en-US" dirty="0"/>
              <a:t>을 하기 위한 모델입니다</a:t>
            </a:r>
            <a:r>
              <a:rPr lang="en-US" altLang="ko-KR" dirty="0"/>
              <a:t>. Relation</a:t>
            </a:r>
            <a:r>
              <a:rPr lang="ko-KR" altLang="en-US" dirty="0"/>
              <a:t>간의 관계를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추정하는 방식을 통해 </a:t>
            </a:r>
            <a:r>
              <a:rPr lang="en-US" altLang="ko-KR" dirty="0"/>
              <a:t>node extraction</a:t>
            </a:r>
            <a:r>
              <a:rPr lang="ko-KR" altLang="en-US" dirty="0"/>
              <a:t>과 </a:t>
            </a:r>
            <a:r>
              <a:rPr lang="en-US" altLang="ko-KR" dirty="0"/>
              <a:t>relation extraction</a:t>
            </a:r>
            <a:r>
              <a:rPr lang="ko-KR" altLang="en-US" dirty="0"/>
              <a:t>을 함께 할 수 있습니다</a:t>
            </a:r>
            <a:r>
              <a:rPr lang="en-US" altLang="ko-KR" dirty="0"/>
              <a:t>. </a:t>
            </a:r>
            <a:r>
              <a:rPr lang="ko-KR" altLang="en-US" dirty="0"/>
              <a:t>기존의 모델들이 각각의 단계를 나누어 진행했던 것에 반해 해당 모델은 한꺼번에 진행할 수 있다는 점에서 의의가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9678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Dependency parser -&gt; </a:t>
            </a:r>
            <a:r>
              <a:rPr lang="ko-KR" altLang="en-US" dirty="0"/>
              <a:t>문장 내 다른 단어들 간 의존 관계를 나타내는 구문 트리</a:t>
            </a:r>
            <a:endParaRPr lang="en-US" altLang="ko-KR" dirty="0"/>
          </a:p>
          <a:p>
            <a:r>
              <a:rPr lang="ko-KR" altLang="en-US" dirty="0"/>
              <a:t>각 노드간 화살표로 표현되는 의존 관계가 나타난다</a:t>
            </a:r>
            <a:r>
              <a:rPr lang="en-US" altLang="ko-KR" dirty="0"/>
              <a:t>. </a:t>
            </a:r>
            <a:r>
              <a:rPr lang="ko-KR" altLang="en-US" dirty="0"/>
              <a:t>즉 양방향성이라고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이유로 </a:t>
            </a:r>
            <a:r>
              <a:rPr lang="en-US" altLang="ko-KR" dirty="0"/>
              <a:t>Bi-GCN</a:t>
            </a:r>
            <a:r>
              <a:rPr lang="ko-KR" altLang="en-US" dirty="0"/>
              <a:t>을 후에 사용하게 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67573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Dependency parser -&gt; </a:t>
            </a:r>
            <a:r>
              <a:rPr lang="ko-KR" altLang="en-US" dirty="0"/>
              <a:t>문장 내 다른 단어들 간 의존 관계를 나타내는 구문 트리</a:t>
            </a:r>
            <a:endParaRPr lang="en-US" altLang="ko-KR" dirty="0"/>
          </a:p>
          <a:p>
            <a:r>
              <a:rPr lang="ko-KR" altLang="en-US" dirty="0"/>
              <a:t>각 노드간 화살표로 표현되는 의존 관계가 나타난다</a:t>
            </a:r>
            <a:r>
              <a:rPr lang="en-US" altLang="ko-KR" dirty="0"/>
              <a:t>. </a:t>
            </a:r>
            <a:r>
              <a:rPr lang="ko-KR" altLang="en-US" dirty="0"/>
              <a:t>즉 양방향성이라고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이유로 </a:t>
            </a:r>
            <a:r>
              <a:rPr lang="en-US" altLang="ko-KR" dirty="0"/>
              <a:t>Bi-GCN</a:t>
            </a:r>
            <a:r>
              <a:rPr lang="ko-KR" altLang="en-US" dirty="0"/>
              <a:t>을 후에 사용하게 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4387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Dependency parser -&gt; </a:t>
            </a:r>
            <a:r>
              <a:rPr lang="ko-KR" altLang="en-US" dirty="0"/>
              <a:t>문장 내 다른 단어들 간 의존 관계를 나타내는 구문 트리</a:t>
            </a:r>
            <a:endParaRPr lang="en-US" altLang="ko-KR" dirty="0"/>
          </a:p>
          <a:p>
            <a:r>
              <a:rPr lang="ko-KR" altLang="en-US" dirty="0"/>
              <a:t>각 노드간 화살표로 표현되는 의존 관계가 나타난다</a:t>
            </a:r>
            <a:r>
              <a:rPr lang="en-US" altLang="ko-KR" dirty="0"/>
              <a:t>. </a:t>
            </a:r>
            <a:r>
              <a:rPr lang="ko-KR" altLang="en-US" dirty="0"/>
              <a:t>즉 양방향성이라고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이유로 </a:t>
            </a:r>
            <a:r>
              <a:rPr lang="en-US" altLang="ko-KR" dirty="0"/>
              <a:t>Bi-GCN</a:t>
            </a:r>
            <a:r>
              <a:rPr lang="ko-KR" altLang="en-US" dirty="0"/>
              <a:t>을 후에 사용하게 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6007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Dependency parser -&gt; </a:t>
            </a:r>
            <a:r>
              <a:rPr lang="ko-KR" altLang="en-US" dirty="0"/>
              <a:t>문장 내 다른 단어들 간 의존 관계를 나타내는 구문 트리</a:t>
            </a:r>
            <a:endParaRPr lang="en-US" altLang="ko-KR" dirty="0"/>
          </a:p>
          <a:p>
            <a:r>
              <a:rPr lang="ko-KR" altLang="en-US" dirty="0"/>
              <a:t>각 노드간 화살표로 표현되는 의존 관계가 나타난다</a:t>
            </a:r>
            <a:r>
              <a:rPr lang="en-US" altLang="ko-KR" dirty="0"/>
              <a:t>. </a:t>
            </a:r>
            <a:r>
              <a:rPr lang="ko-KR" altLang="en-US" dirty="0"/>
              <a:t>즉 양방향성이라고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이유로 </a:t>
            </a:r>
            <a:r>
              <a:rPr lang="en-US" altLang="ko-KR" dirty="0"/>
              <a:t>Bi-GCN</a:t>
            </a:r>
            <a:r>
              <a:rPr lang="ko-KR" altLang="en-US" dirty="0"/>
              <a:t>을 후에 사용하게 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88501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752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 anchor="ctr" anchorCtr="1"/>
          <a:lstStyle>
            <a:lvl1pPr algn="ctr">
              <a:defRPr kumimoji="1" lang="ko-KR" altLang="en-US" sz="2700" b="1" noProof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 algn="ctr" rtl="0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noProof="0" dirty="0"/>
              <a:t>마스터 제목 스타일 편집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8200" y="4581525"/>
            <a:ext cx="7543800" cy="151447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kumimoji="1" lang="ko-KR" altLang="en-US" sz="2000" noProof="0" dirty="0" smtClean="0">
                <a:solidFill>
                  <a:srgbClr val="005BB6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 indent="0" algn="ctr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ko-KR" altLang="en-US" noProof="0" dirty="0"/>
              <a:t>마스터 부제목 스타일 편집</a:t>
            </a:r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0" y="1066800"/>
            <a:ext cx="7620000" cy="0"/>
          </a:xfrm>
          <a:prstGeom prst="line">
            <a:avLst/>
          </a:prstGeom>
          <a:noFill/>
          <a:ln w="57150">
            <a:solidFill>
              <a:srgbClr val="CC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5410200" y="2709863"/>
            <a:ext cx="6143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132138" y="3933825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>
              <a:defRPr kumimoji="0" sz="2000" b="1">
                <a:solidFill>
                  <a:srgbClr val="0066CC"/>
                </a:solidFill>
                <a:latin typeface="+mn-lt"/>
              </a:defRPr>
            </a:lvl1pPr>
          </a:lstStyle>
          <a:p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04664"/>
            <a:ext cx="3219202" cy="4910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3" y="54862"/>
            <a:ext cx="795279" cy="9009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00173"/>
            <a:ext cx="3347864" cy="7111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0" y="64770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- </a:t>
            </a:r>
            <a:fld id="{F52E6942-3D52-4EDF-B845-F03A56E75FB9}" type="slidenum">
              <a:rPr lang="en-US" altLang="ko-KR"/>
              <a:pPr/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990773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158750"/>
            <a:ext cx="2209800" cy="61499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2400" y="158750"/>
            <a:ext cx="6477000" cy="61499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0" y="64770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- </a:t>
            </a:r>
            <a:fld id="{BE131479-5F11-44D0-81C0-FC160FE59165}" type="slidenum">
              <a:rPr lang="en-US" altLang="ko-KR"/>
              <a:pPr/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994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075037"/>
            <a:ext cx="7772400" cy="1362075"/>
          </a:xfrm>
        </p:spPr>
        <p:txBody>
          <a:bodyPr anchor="ctr"/>
          <a:lstStyle>
            <a:lvl1pPr algn="ctr">
              <a:defRPr sz="4000" b="1" cap="all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- </a:t>
            </a:r>
            <a:fld id="{DBBFC514-24CB-4214-B5AE-D710BE3F3CF2}" type="slidenum">
              <a:rPr lang="en-US" altLang="ko-KR"/>
              <a:pPr/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671047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1428736"/>
            <a:ext cx="6500858" cy="1857388"/>
          </a:xfrm>
        </p:spPr>
        <p:txBody>
          <a:bodyPr/>
          <a:lstStyle>
            <a:lvl1pPr>
              <a:defRPr sz="3600" b="1">
                <a:solidFill>
                  <a:schemeClr val="tx2"/>
                </a:solidFill>
                <a:effectLst/>
                <a:latin typeface="굴림" pitchFamily="50" charset="-127"/>
                <a:ea typeface="굴림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1472" y="3857628"/>
            <a:ext cx="6400800" cy="1395410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32298" y="454032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800" b="1" dirty="0">
                <a:solidFill>
                  <a:prstClr val="black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아주대학교 장위국방연구소</a:t>
            </a: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767087" y="5552915"/>
            <a:ext cx="2696346" cy="708503"/>
            <a:chOff x="682420" y="5425915"/>
            <a:chExt cx="2696346" cy="708503"/>
          </a:xfrm>
        </p:grpSpPr>
        <p:pic>
          <p:nvPicPr>
            <p:cNvPr id="10" name="그림 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420" y="5463863"/>
              <a:ext cx="2553559" cy="67055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1325799" y="5641489"/>
              <a:ext cx="1946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dirty="0">
                  <a:solidFill>
                    <a:prstClr val="black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장위국방연구소</a:t>
              </a:r>
              <a:endParaRPr kumimoji="0" lang="ko-KR" altLang="en-US" sz="1800" b="1" dirty="0">
                <a:solidFill>
                  <a:prstClr val="black"/>
                </a:solidFill>
                <a:latin typeface="HY수평선M" panose="02030600000101010101" pitchFamily="18" charset="-127"/>
                <a:ea typeface="HY수평선M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1219200" y="5922751"/>
              <a:ext cx="215956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700" dirty="0" err="1">
                  <a:solidFill>
                    <a:prstClr val="black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Jangwee</a:t>
              </a:r>
              <a:r>
                <a:rPr kumimoji="0" lang="en-US" altLang="ko-KR" sz="700" dirty="0">
                  <a:solidFill>
                    <a:prstClr val="black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Research Institute for National Defense</a:t>
              </a:r>
              <a:endParaRPr kumimoji="0" lang="ko-KR" altLang="en-US" sz="700" dirty="0">
                <a:solidFill>
                  <a:prstClr val="black"/>
                </a:solidFill>
                <a:latin typeface="Adobe Fan Heiti Std B" panose="020B0700000000000000" pitchFamily="34" charset="-128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1317224" y="5425915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800" dirty="0">
                  <a:solidFill>
                    <a:prstClr val="black"/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rPr>
                <a:t>아주대학교</a:t>
              </a:r>
              <a:endParaRPr kumimoji="0" lang="en-US" altLang="ko-KR" sz="1800" dirty="0">
                <a:solidFill>
                  <a:prstClr val="black"/>
                </a:solidFill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2252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28604"/>
            <a:ext cx="9144000" cy="714380"/>
          </a:xfrm>
        </p:spPr>
        <p:txBody>
          <a:bodyPr/>
          <a:lstStyle>
            <a:lvl1pPr>
              <a:defRPr sz="3600" b="1" i="0" baseline="0">
                <a:solidFill>
                  <a:schemeClr val="bg1"/>
                </a:solidFill>
                <a:latin typeface="Arial" pitchFamily="34" charset="0"/>
                <a:ea typeface="굴림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96" y="1285859"/>
            <a:ext cx="8429684" cy="4986354"/>
          </a:xfrm>
          <a:blipFill>
            <a:blip r:embed="rId3" cstate="print"/>
            <a:stretch>
              <a:fillRect/>
            </a:stretch>
          </a:blipFill>
          <a:ln w="50800">
            <a:noFill/>
          </a:ln>
        </p:spPr>
        <p:txBody>
          <a:bodyPr lIns="180000" tIns="180000" rIns="144000" bIns="180000">
            <a:noAutofit/>
          </a:bodyPr>
          <a:lstStyle>
            <a:lvl1pPr>
              <a:buClr>
                <a:srgbClr val="0000FF"/>
              </a:buClr>
              <a:buFont typeface="Wingdings" pitchFamily="2" charset="2"/>
              <a:buChar char=""/>
              <a:defRPr sz="2000" b="1" i="0" baseline="0">
                <a:solidFill>
                  <a:srgbClr val="336600"/>
                </a:solidFill>
                <a:latin typeface="Arial" pitchFamily="34" charset="0"/>
                <a:ea typeface="굴림" pitchFamily="50" charset="-127"/>
              </a:defRPr>
            </a:lvl1pPr>
            <a:lvl2pPr>
              <a:lnSpc>
                <a:spcPct val="150000"/>
              </a:lnSpc>
              <a:buClr>
                <a:srgbClr val="C00000"/>
              </a:buClr>
              <a:buFont typeface="Arial" pitchFamily="34" charset="0"/>
              <a:buChar char="•"/>
              <a:defRPr sz="1800" b="1" baseline="0">
                <a:solidFill>
                  <a:schemeClr val="tx2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lnSpc>
                <a:spcPct val="125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>
              <a:buClr>
                <a:srgbClr val="C00000"/>
              </a:buClr>
              <a:buFont typeface="Arial" pitchFamily="34" charset="0"/>
              <a:buChar char="•"/>
              <a:defRPr lang="ko-KR" altLang="en-US" sz="1800" kern="1200" baseline="0" dirty="0" smtClean="0">
                <a:solidFill>
                  <a:schemeClr val="tx2"/>
                </a:solidFill>
                <a:latin typeface="Arial" pitchFamily="34" charset="0"/>
                <a:ea typeface="굴림" pitchFamily="50" charset="-127"/>
                <a:cs typeface="+mn-cs"/>
              </a:defRPr>
            </a:lvl4pPr>
            <a:lvl5pPr>
              <a:buClr>
                <a:srgbClr val="C00000"/>
              </a:buClr>
              <a:buFont typeface="Arial" pitchFamily="34" charset="0"/>
              <a:buChar char="•"/>
              <a:defRPr sz="1600" baseline="0">
                <a:solidFill>
                  <a:srgbClr val="336600"/>
                </a:solidFill>
                <a:latin typeface="Arial" pitchFamily="34" charset="0"/>
                <a:ea typeface="굴림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227763" y="0"/>
            <a:ext cx="2895600" cy="365125"/>
          </a:xfrm>
        </p:spPr>
        <p:txBody>
          <a:bodyPr/>
          <a:lstStyle>
            <a:lvl1pPr algn="r">
              <a:defRPr sz="1400" b="1">
                <a:solidFill>
                  <a:srgbClr val="E3B907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6680203" y="6378571"/>
            <a:ext cx="2133600" cy="365125"/>
          </a:xfrm>
        </p:spPr>
        <p:txBody>
          <a:bodyPr/>
          <a:lstStyle>
            <a:lvl1pPr>
              <a:defRPr sz="1800" b="1">
                <a:solidFill>
                  <a:srgbClr val="1F497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r>
              <a:rPr lang="en-US" altLang="ko-KR" dirty="0"/>
              <a:t>-</a:t>
            </a:r>
            <a:fld id="{A1B75702-5351-4221-9C93-B583DFACB9A8}" type="slidenum">
              <a:rPr lang="ko-KR" altLang="en-US" smtClean="0"/>
              <a:pPr>
                <a:defRPr/>
              </a:pPr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5" t="28944"/>
          <a:stretch/>
        </p:blipFill>
        <p:spPr>
          <a:xfrm>
            <a:off x="428596" y="6315075"/>
            <a:ext cx="2053244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65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28604"/>
            <a:ext cx="9144000" cy="693114"/>
          </a:xfrm>
        </p:spPr>
        <p:txBody>
          <a:bodyPr/>
          <a:lstStyle>
            <a:lvl1pPr>
              <a:defRPr sz="3600" b="1" i="0" baseline="0">
                <a:solidFill>
                  <a:schemeClr val="bg1"/>
                </a:solidFill>
                <a:latin typeface="Arial" pitchFamily="34" charset="0"/>
                <a:ea typeface="굴림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5" t="28944"/>
          <a:stretch/>
        </p:blipFill>
        <p:spPr>
          <a:xfrm>
            <a:off x="428596" y="6315075"/>
            <a:ext cx="2053244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000232" y="3143248"/>
            <a:ext cx="5214974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7000" b="1" spc="300" dirty="0">
                <a:ln w="11430" cmpd="sng">
                  <a:solidFill>
                    <a:srgbClr val="4F81BD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F81BD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F81BD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  <a:latin typeface="맑은 고딕"/>
                <a:ea typeface="맑은 고딕"/>
              </a:rPr>
              <a:t>Q &amp; A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5" t="28944"/>
          <a:stretch/>
        </p:blipFill>
        <p:spPr>
          <a:xfrm>
            <a:off x="3327943" y="5884073"/>
            <a:ext cx="2559551" cy="67680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783611" y="1988279"/>
            <a:ext cx="564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Jangwee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Research Institute for National Defense</a:t>
            </a:r>
            <a:endParaRPr kumimoji="0" lang="ko-KR" altLang="en-US" sz="18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862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000232" y="3143248"/>
            <a:ext cx="5214974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0" b="1" spc="300" dirty="0">
                <a:ln w="11430" cmpd="sng">
                  <a:solidFill>
                    <a:srgbClr val="4F81BD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F81BD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F81BD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  <a:latin typeface="맑은 고딕"/>
                <a:ea typeface="맑은 고딕"/>
              </a:rPr>
              <a:t>감사합니다</a:t>
            </a:r>
            <a:endParaRPr kumimoji="0" lang="en-US" altLang="ko-KR" sz="7000" b="1" spc="300" dirty="0">
              <a:ln w="11430" cmpd="sng">
                <a:solidFill>
                  <a:srgbClr val="4F81BD">
                    <a:tint val="10000"/>
                  </a:srgbClr>
                </a:solidFill>
                <a:prstDash val="solid"/>
                <a:miter lim="800000"/>
              </a:ln>
              <a:gradFill>
                <a:gsLst>
                  <a:gs pos="10000">
                    <a:srgbClr val="4F81BD">
                      <a:tint val="83000"/>
                      <a:shade val="100000"/>
                      <a:satMod val="200000"/>
                    </a:srgbClr>
                  </a:gs>
                  <a:gs pos="75000">
                    <a:srgbClr val="4F81BD">
                      <a:tint val="100000"/>
                      <a:shade val="50000"/>
                      <a:satMod val="150000"/>
                    </a:srgbClr>
                  </a:gs>
                </a:gsLst>
                <a:lin ang="5400000"/>
              </a:gradFill>
              <a:effectLst>
                <a:glow rad="45500">
                  <a:srgbClr val="4F81BD">
                    <a:satMod val="220000"/>
                    <a:alpha val="35000"/>
                  </a:srgbClr>
                </a:glow>
              </a:effectLst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5" t="28944"/>
          <a:stretch/>
        </p:blipFill>
        <p:spPr>
          <a:xfrm>
            <a:off x="3327943" y="5884073"/>
            <a:ext cx="2559551" cy="67680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783611" y="1988279"/>
            <a:ext cx="564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Jangwee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Research Institute for National Defense</a:t>
            </a:r>
            <a:endParaRPr kumimoji="0" lang="ko-KR" altLang="en-US" sz="18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88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67025" y="6492875"/>
            <a:ext cx="2133600" cy="365125"/>
          </a:xfrm>
        </p:spPr>
        <p:txBody>
          <a:bodyPr/>
          <a:lstStyle>
            <a:lvl1pPr>
              <a:defRPr sz="1200" b="1">
                <a:solidFill>
                  <a:srgbClr val="1F497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9C599966-5DEA-4C5D-B333-8CC67A4B1343}" type="slidenum">
              <a:rPr lang="ko-KR" altLang="en-US"/>
              <a:pPr>
                <a:defRPr/>
              </a:pPr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40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67025" y="6492875"/>
            <a:ext cx="2133600" cy="365125"/>
          </a:xfrm>
        </p:spPr>
        <p:txBody>
          <a:bodyPr/>
          <a:lstStyle>
            <a:lvl1pPr>
              <a:defRPr sz="1200" b="1">
                <a:solidFill>
                  <a:srgbClr val="1F497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12160584-D2D0-4B1C-A3EF-F3B9343CA972}" type="slidenum">
              <a:rPr lang="ko-KR" altLang="en-US"/>
              <a:pPr>
                <a:defRPr/>
              </a:pPr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21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lang="ko-KR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62765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67025" y="6492875"/>
            <a:ext cx="2133600" cy="365125"/>
          </a:xfrm>
        </p:spPr>
        <p:txBody>
          <a:bodyPr/>
          <a:lstStyle>
            <a:lvl1pPr>
              <a:defRPr sz="1200" b="1">
                <a:solidFill>
                  <a:srgbClr val="1F497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14166347-C074-4B01-BCC1-BA9241C0167E}" type="slidenum">
              <a:rPr lang="ko-KR" altLang="en-US"/>
              <a:pPr>
                <a:defRPr/>
              </a:pPr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665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67025" y="6492875"/>
            <a:ext cx="2133600" cy="365125"/>
          </a:xfrm>
        </p:spPr>
        <p:txBody>
          <a:bodyPr/>
          <a:lstStyle>
            <a:lvl1pPr>
              <a:defRPr sz="1200" b="1">
                <a:solidFill>
                  <a:srgbClr val="1F497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31E6FD1F-BCED-4E25-BFB3-46970CA59C17}" type="slidenum">
              <a:rPr lang="ko-KR" altLang="en-US"/>
              <a:pPr>
                <a:defRPr/>
              </a:pPr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8601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67025" y="6492875"/>
            <a:ext cx="2133600" cy="365125"/>
          </a:xfrm>
        </p:spPr>
        <p:txBody>
          <a:bodyPr/>
          <a:lstStyle>
            <a:lvl1pPr>
              <a:defRPr sz="1200" b="1">
                <a:solidFill>
                  <a:srgbClr val="1F497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E865C9FB-48E4-4EB8-9712-9550384716FA}" type="slidenum">
              <a:rPr lang="ko-KR" altLang="en-US"/>
              <a:pPr>
                <a:defRPr/>
              </a:pPr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2519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67025" y="6492875"/>
            <a:ext cx="2133600" cy="365125"/>
          </a:xfrm>
        </p:spPr>
        <p:txBody>
          <a:bodyPr/>
          <a:lstStyle>
            <a:lvl1pPr>
              <a:defRPr sz="1200" b="1">
                <a:solidFill>
                  <a:srgbClr val="1F497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77BBEBFD-D0AE-4A13-B6CD-026D6AC5F58C}" type="slidenum">
              <a:rPr lang="ko-KR" altLang="en-US"/>
              <a:pPr>
                <a:defRPr/>
              </a:pPr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630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67025" y="6492875"/>
            <a:ext cx="2133600" cy="365125"/>
          </a:xfrm>
        </p:spPr>
        <p:txBody>
          <a:bodyPr/>
          <a:lstStyle>
            <a:lvl1pPr>
              <a:defRPr sz="1200" b="1">
                <a:solidFill>
                  <a:srgbClr val="1F497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FDD30995-96CC-4E57-83BB-468CE0425B15}" type="slidenum">
              <a:rPr lang="ko-KR" altLang="en-US"/>
              <a:pPr>
                <a:defRPr/>
              </a:pPr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960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67025" y="6492875"/>
            <a:ext cx="2133600" cy="365125"/>
          </a:xfrm>
        </p:spPr>
        <p:txBody>
          <a:bodyPr/>
          <a:lstStyle>
            <a:lvl1pPr>
              <a:defRPr sz="1200" b="1">
                <a:solidFill>
                  <a:srgbClr val="1F497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00A80C3C-56D2-4A72-8F5A-8F774425DAD6}" type="slidenum">
              <a:rPr lang="ko-KR" altLang="en-US"/>
              <a:pPr>
                <a:defRPr/>
              </a:pPr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9578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67025" y="6492875"/>
            <a:ext cx="2133600" cy="365125"/>
          </a:xfrm>
        </p:spPr>
        <p:txBody>
          <a:bodyPr/>
          <a:lstStyle>
            <a:lvl1pPr>
              <a:defRPr sz="1200" b="1">
                <a:solidFill>
                  <a:srgbClr val="1F497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2092F252-6853-482D-99F7-D897A3275E18}" type="slidenum">
              <a:rPr lang="ko-KR" altLang="en-US"/>
              <a:pPr>
                <a:defRPr/>
              </a:pPr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3355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7CC65-D0B5-4507-B87F-341AEC5CA53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413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96" y="1571612"/>
            <a:ext cx="8229600" cy="452596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F91E3-E691-4CF9-9288-BD99C16878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4155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4BC4FA-9E41-40CD-BC95-965B0C4729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770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lang="ko-KR" altLang="en-US" sz="3000" b="1" cap="all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kumimoji="1" lang="ko-KR" altLang="en-US" sz="1500" dirty="0" smtClean="0">
                <a:solidFill>
                  <a:schemeClr val="folHlink"/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lvl="0" indent="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0" y="6477000"/>
            <a:ext cx="838200" cy="381000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1" hangingPunct="1">
              <a:defRPr kumimoji="0" lang="en-US" altLang="ko-KR" sz="1050" b="1" kern="1200" smtClean="0">
                <a:solidFill>
                  <a:srgbClr val="5D5DC9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5F57624-9DA8-4900-B95B-B893958607A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0926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88DD5-D7C4-456F-A71A-5866D1DE562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2486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E218E-E2AC-4BE1-821A-9BC5690E87B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4642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B58C4-7D75-4758-B13E-329DD01D813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2771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9D054D-3610-4E27-B114-FAB01A61AFC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1039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58412-94FF-4BA2-91A1-9EB98CF399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8476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98DD7-3D7F-4C3F-8ECB-67EDC3C5C2C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2451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8856E7-690D-4A01-9C77-01EB5B1F4A8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1615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F9244-88B2-4791-9223-CCE22AB1B6E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0923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32C5E0-D4DE-4084-8BB8-E9D095C53E4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345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lang="ko-KR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half" idx="1"/>
          </p:nvPr>
        </p:nvSpPr>
        <p:spPr>
          <a:xfrm>
            <a:off x="152400" y="1371601"/>
            <a:ext cx="4343400" cy="493712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343400" cy="493712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4152900" y="6412344"/>
            <a:ext cx="838200" cy="381000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1" hangingPunct="1">
              <a:defRPr kumimoji="0" lang="ko-KR" altLang="en-US" sz="1050" b="1" kern="1200" smtClean="0">
                <a:solidFill>
                  <a:srgbClr val="5D5DC9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5F57624-9DA8-4900-B95B-B893958607A9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4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lang="ko-KR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kumimoji="1" lang="ko-KR" altLang="en-US" sz="1800" b="1" dirty="0" smtClean="0">
                <a:solidFill>
                  <a:schemeClr val="folHlink"/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marL="342900" indent="-342900">
              <a:defRPr kumimoji="1" lang="ko-KR" altLang="en-US" sz="1800" dirty="0" smtClean="0">
                <a:solidFill>
                  <a:schemeClr val="folHlink"/>
                </a:solidFill>
                <a:latin typeface="+mn-ea"/>
                <a:ea typeface="+mn-ea"/>
                <a:cs typeface="+mn-cs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57175" lvl="0" indent="-257175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kumimoji="1" lang="ko-KR" altLang="en-US" sz="1800" b="1" dirty="0" smtClean="0">
                <a:solidFill>
                  <a:schemeClr val="folHlink"/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marL="342900" indent="-342900">
              <a:defRPr kumimoji="1" lang="ko-KR" altLang="en-US" sz="1800" dirty="0" smtClean="0">
                <a:solidFill>
                  <a:schemeClr val="folHlink"/>
                </a:solidFill>
                <a:latin typeface="+mn-ea"/>
                <a:ea typeface="+mn-ea"/>
                <a:cs typeface="+mn-cs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57175" lvl="0" indent="-257175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>
          <a:xfrm>
            <a:off x="0" y="6597352"/>
            <a:ext cx="838200" cy="260648"/>
          </a:xfrm>
          <a:prstGeom prst="rect">
            <a:avLst/>
          </a:prstGeom>
        </p:spPr>
        <p:txBody>
          <a:bodyPr/>
          <a:lstStyle>
            <a:lvl1pPr>
              <a:defRPr kumimoji="0" lang="en-US" altLang="ko-KR" sz="1050" b="1" kern="1200" smtClean="0">
                <a:solidFill>
                  <a:srgbClr val="5D5DC9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E4C9EAC-854D-41E9-AF52-7F894C27F3E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6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0" y="64770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 kumimoji="0" lang="en-US" altLang="ko-KR" sz="1050" b="1" kern="1200" dirty="0">
                <a:solidFill>
                  <a:srgbClr val="5D5DC9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5B8034A-CD05-48B3-BCBD-89370B567AF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88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4419600" y="64008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 kumimoji="0" lang="en-US" altLang="ko-KR" sz="1050" b="1" kern="1200" dirty="0">
                <a:solidFill>
                  <a:srgbClr val="5D5DC9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5B8034A-CD05-48B3-BCBD-89370B567AF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4340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4419600" y="64008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 kumimoji="0" lang="en-US" altLang="ko-KR" sz="1050" b="1" kern="1200" dirty="0">
                <a:solidFill>
                  <a:srgbClr val="5D5DC9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5B8034A-CD05-48B3-BCBD-89370B567AF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73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0" y="64770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- </a:t>
            </a:r>
            <a:fld id="{F96AB195-9D2A-4066-B10F-D23AB534C139}" type="slidenum">
              <a:rPr lang="en-US" altLang="ko-KR"/>
              <a:pPr/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249460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8750"/>
            <a:ext cx="8839200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l" rtl="0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>마스터 제목 유형을 편집하려면 </a:t>
            </a:r>
            <a:r>
              <a:rPr lang="ko-KR" altLang="en-US" dirty="0" err="1"/>
              <a:t>누르십시</a:t>
            </a:r>
            <a:r>
              <a:rPr lang="en-US" altLang="ko-KR" dirty="0"/>
              <a:t>.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371600"/>
            <a:ext cx="8839200" cy="493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7175" lvl="0" indent="-257175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ko-KR" altLang="en-US" dirty="0"/>
              <a:t>마스터 문자열 유형을 편집하려면 누르십시오</a:t>
            </a:r>
            <a:r>
              <a:rPr lang="en-US" altLang="ko-KR" dirty="0"/>
              <a:t>.</a:t>
            </a:r>
          </a:p>
          <a:p>
            <a:pPr marL="557213" lvl="1" indent="-2143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ko-KR" altLang="en-US" dirty="0"/>
              <a:t>둘째 수준</a:t>
            </a:r>
          </a:p>
          <a:p>
            <a:pPr marL="857250" lvl="2" indent="-1714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ko-KR" altLang="en-US" dirty="0"/>
              <a:t>셋째 수준</a:t>
            </a:r>
          </a:p>
          <a:p>
            <a:pPr marL="1200150" lvl="3" indent="-1714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ko-KR" altLang="en-US" dirty="0"/>
              <a:t>넷째 수준</a:t>
            </a:r>
          </a:p>
          <a:p>
            <a:pPr marL="1543050" lvl="4" indent="-1714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</a:pPr>
            <a:r>
              <a:rPr lang="ko-KR" altLang="en-US" dirty="0"/>
              <a:t>다섯째 수준</a:t>
            </a:r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0" y="1066800"/>
            <a:ext cx="7620000" cy="0"/>
          </a:xfrm>
          <a:prstGeom prst="line">
            <a:avLst/>
          </a:prstGeom>
          <a:noFill/>
          <a:ln w="57150">
            <a:solidFill>
              <a:srgbClr val="CC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슬라이드 번호 개체 틀 6"/>
          <p:cNvSpPr>
            <a:spLocks noGrp="1"/>
          </p:cNvSpPr>
          <p:nvPr>
            <p:ph type="sldNum" sz="quarter" idx="4"/>
          </p:nvPr>
        </p:nvSpPr>
        <p:spPr>
          <a:xfrm>
            <a:off x="0" y="6597352"/>
            <a:ext cx="838200" cy="260648"/>
          </a:xfrm>
          <a:prstGeom prst="rect">
            <a:avLst/>
          </a:prstGeom>
        </p:spPr>
        <p:txBody>
          <a:bodyPr/>
          <a:lstStyle>
            <a:lvl1pPr>
              <a:defRPr kumimoji="0" lang="en-US" altLang="ko-KR" sz="1050" b="1" kern="1200" smtClean="0">
                <a:solidFill>
                  <a:srgbClr val="5D5DC9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E4C9EAC-854D-41E9-AF52-7F894C27F3E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310" y="6537324"/>
            <a:ext cx="1412856" cy="30011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89" r:id="rId12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lang="en-US" altLang="ko-KR" sz="3200" b="1" dirty="0" smtClean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lang="en-US" altLang="ko-KR" sz="2000" dirty="0" smtClean="0">
          <a:solidFill>
            <a:schemeClr val="folHlink"/>
          </a:solidFill>
          <a:latin typeface="+mn-ea"/>
          <a:ea typeface="+mn-ea"/>
          <a:cs typeface="+mn-cs"/>
        </a:defRPr>
      </a:lvl1pPr>
      <a:lvl2pPr marL="6858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lang="ko-KR" altLang="en-US" sz="1800" dirty="0" smtClean="0">
          <a:solidFill>
            <a:schemeClr val="tx1"/>
          </a:solidFill>
          <a:latin typeface="+mn-lt"/>
          <a:ea typeface="+mn-ea"/>
        </a:defRPr>
      </a:lvl2pPr>
      <a:lvl3pPr marL="9715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lang="ko-KR" altLang="en-US" sz="1600" dirty="0" smtClean="0">
          <a:solidFill>
            <a:srgbClr val="008000"/>
          </a:solidFill>
          <a:latin typeface="+mn-lt"/>
          <a:ea typeface="+mn-ea"/>
        </a:defRPr>
      </a:lvl3pPr>
      <a:lvl4pPr marL="13144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lang="ko-KR" altLang="en-US" sz="1400" dirty="0" smtClean="0">
          <a:solidFill>
            <a:schemeClr val="tx1"/>
          </a:solidFill>
          <a:latin typeface="+mn-lt"/>
          <a:ea typeface="+mn-ea"/>
        </a:defRPr>
      </a:lvl4pPr>
      <a:lvl5pPr marL="16573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lang="ko-KR" altLang="en-US" sz="1200" dirty="0" smtClean="0">
          <a:solidFill>
            <a:schemeClr val="hlink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400">
          <a:solidFill>
            <a:schemeClr val="hlink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400">
          <a:solidFill>
            <a:schemeClr val="hlink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400">
          <a:solidFill>
            <a:schemeClr val="hlink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400">
          <a:solidFill>
            <a:schemeClr val="hlink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638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6CF8A6C-C4B1-45E7-8092-80DF9776581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7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532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49F32EF-AEC8-4FAB-B404-2C97EDFC74B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58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7426" y="1824037"/>
            <a:ext cx="8649148" cy="695326"/>
          </a:xfrm>
        </p:spPr>
        <p:txBody>
          <a:bodyPr/>
          <a:lstStyle/>
          <a:p>
            <a:pPr latinLnBrk="0"/>
            <a:r>
              <a:rPr lang="ko-KR" altLang="en-US" sz="2000" dirty="0">
                <a:effectLst/>
              </a:rPr>
              <a:t>논문연구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526553" y="2469357"/>
            <a:ext cx="810677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7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7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7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7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7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defRPr>
            </a:lvl5pPr>
            <a:lvl6pPr marL="3429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7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defRPr>
            </a:lvl6pPr>
            <a:lvl7pPr marL="685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7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defRPr>
            </a:lvl7pPr>
            <a:lvl8pPr marL="10287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7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defRPr>
            </a:lvl8pPr>
            <a:lvl9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7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defRPr>
            </a:lvl9pPr>
          </a:lstStyle>
          <a:p>
            <a:pPr latinLnBrk="0"/>
            <a:r>
              <a:rPr lang="en-US" altLang="ko-KR" sz="2000" kern="0" dirty="0">
                <a:effectLst/>
              </a:rPr>
              <a:t>A Survey on Knowledge Graphs: Representation, Acquisition and Application</a:t>
            </a:r>
          </a:p>
          <a:p>
            <a:pPr latinLnBrk="0"/>
            <a:endParaRPr lang="en-US" altLang="ko-KR" sz="2000" kern="0" dirty="0">
              <a:effectLst/>
            </a:endParaRPr>
          </a:p>
          <a:p>
            <a:pPr latinLnBrk="0"/>
            <a:r>
              <a:rPr lang="en-US" altLang="ko-KR" sz="2000" kern="0" dirty="0" err="1">
                <a:effectLst/>
              </a:rPr>
              <a:t>GraphRel</a:t>
            </a:r>
            <a:r>
              <a:rPr lang="en-US" altLang="ko-KR" sz="2000" kern="0" dirty="0">
                <a:effectLst/>
              </a:rPr>
              <a:t>: Modeling Text as Relational Graphs for Joint Entity and Relation Extraction</a:t>
            </a:r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808038" y="4824412"/>
            <a:ext cx="7543800" cy="1514475"/>
          </a:xfrm>
        </p:spPr>
        <p:txBody>
          <a:bodyPr/>
          <a:lstStyle/>
          <a:p>
            <a:r>
              <a:rPr lang="ko-KR" altLang="en-US" sz="2800" dirty="0" err="1">
                <a:latin typeface="+mj-lt"/>
              </a:rPr>
              <a:t>장석규</a:t>
            </a:r>
            <a:endParaRPr lang="en-US" altLang="ko-KR" sz="2800" dirty="0">
              <a:latin typeface="+mj-lt"/>
            </a:endParaRPr>
          </a:p>
          <a:p>
            <a:r>
              <a:rPr lang="ko-KR" altLang="en-US" dirty="0">
                <a:latin typeface="+mj-lt"/>
              </a:rPr>
              <a:t>국방디지털융합학과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2"/>
          </p:nvPr>
        </p:nvSpPr>
        <p:spPr>
          <a:xfrm>
            <a:off x="3132138" y="3933825"/>
            <a:ext cx="2895600" cy="457200"/>
          </a:xfrm>
        </p:spPr>
        <p:txBody>
          <a:bodyPr/>
          <a:lstStyle/>
          <a:p>
            <a:r>
              <a:rPr lang="en-US" altLang="ko-KR" sz="1600" dirty="0">
                <a:latin typeface="+mj-lt"/>
              </a:rPr>
              <a:t>2023-10-16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F7F37006-9638-5249-553C-AB9C73EDFC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1737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67"/>
    </mc:Choice>
    <mc:Fallback>
      <p:transition spd="slow" advTm="35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700" dirty="0"/>
              <a:t>연구논문 내용 </a:t>
            </a:r>
            <a:r>
              <a:rPr lang="en-US" altLang="ko-KR" sz="2700" dirty="0"/>
              <a:t>- </a:t>
            </a:r>
            <a:r>
              <a:rPr lang="en-US" altLang="ko-KR" sz="2700" dirty="0" err="1"/>
              <a:t>GraphRel</a:t>
            </a:r>
            <a:endParaRPr lang="ko-KR" altLang="en-US" sz="27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52400" y="1371601"/>
            <a:ext cx="8839200" cy="4948752"/>
          </a:xfrm>
        </p:spPr>
        <p:txBody>
          <a:bodyPr/>
          <a:lstStyle/>
          <a:p>
            <a:r>
              <a:rPr lang="en-US" altLang="ko-KR" b="1" dirty="0" err="1">
                <a:latin typeface="+mj-lt"/>
              </a:rPr>
              <a:t>GraphRel</a:t>
            </a:r>
            <a:r>
              <a:rPr lang="en-US" altLang="ko-KR" b="1" dirty="0">
                <a:latin typeface="+mj-lt"/>
              </a:rPr>
              <a:t> Phase 2</a:t>
            </a:r>
          </a:p>
          <a:p>
            <a:endParaRPr lang="en-US" altLang="ko-KR" b="1" dirty="0">
              <a:latin typeface="+mj-lt"/>
            </a:endParaRPr>
          </a:p>
          <a:p>
            <a:pPr marL="342900" lvl="1" indent="0">
              <a:buNone/>
            </a:pPr>
            <a:r>
              <a:rPr lang="en-US" altLang="ko-KR" dirty="0"/>
              <a:t>2. Integrate All Bi-GCN model into one</a:t>
            </a: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굴림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000000"/>
              </a:solidFill>
              <a:latin typeface="Arial"/>
              <a:ea typeface="굴림"/>
            </a:endParaRPr>
          </a:p>
          <a:p>
            <a:pPr marL="0" indent="0">
              <a:buNone/>
            </a:pPr>
            <a:r>
              <a: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</a:rPr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6178B-E98D-4100-832F-8792E6F2FA52}"/>
              </a:ext>
            </a:extLst>
          </p:cNvPr>
          <p:cNvSpPr txBox="1">
            <a:spLocks/>
          </p:cNvSpPr>
          <p:nvPr/>
        </p:nvSpPr>
        <p:spPr>
          <a:xfrm>
            <a:off x="0" y="6597352"/>
            <a:ext cx="838200" cy="26064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9pPr>
          </a:lstStyle>
          <a:p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- </a:t>
            </a:r>
            <a:fld id="{02B6055E-DF13-4F23-BDD0-55E755B750E5}" type="slidenum">
              <a:rPr kumimoji="0" lang="en-US" altLang="ko-KR" sz="1050" b="1" smtClean="0">
                <a:solidFill>
                  <a:srgbClr val="5D5DC9"/>
                </a:solidFill>
                <a:latin typeface="+mn-lt"/>
                <a:ea typeface="+mn-ea"/>
              </a:rPr>
              <a:pPr/>
              <a:t>10</a:t>
            </a:fld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 -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7CA27B-119F-8806-626D-55FD93C9F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400" y="2492896"/>
            <a:ext cx="5361200" cy="24407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DF5B7C-7387-61B3-7AC9-5D721D3CB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728" y="4869160"/>
            <a:ext cx="4591050" cy="1857375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4E5CE216-7D3C-6A07-EBF4-5B4E55722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30124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19"/>
    </mc:Choice>
    <mc:Fallback>
      <p:transition spd="slow" advTm="51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02B6055E-DF13-4F23-BDD0-55E755B750E5}" type="slidenum">
              <a:rPr lang="en-US" altLang="ko-KR" smtClean="0"/>
              <a:pPr/>
              <a:t>11</a:t>
            </a:fld>
            <a:r>
              <a:rPr lang="en-US" altLang="ko-KR" dirty="0"/>
              <a:t> -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51CB1F9-E076-6E5C-B39D-F0330A8B5E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6938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11"/>
    </mc:Choice>
    <mc:Fallback>
      <p:transition spd="slow" advTm="33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700" dirty="0"/>
              <a:t>참고 문헌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52400" y="1371601"/>
            <a:ext cx="8839200" cy="494875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Arial"/>
                <a:ea typeface="굴림"/>
              </a:rPr>
              <a:t> 1. A Survey on Knowledge Graphs: Representation, Acquisition and Applications (S Ji et al., IEEE TNNLS 2021,cites: 495)</a:t>
            </a:r>
            <a:r>
              <a: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</a:rPr>
              <a:t> </a:t>
            </a:r>
          </a:p>
          <a:p>
            <a:pPr marL="0" indent="0">
              <a:buNone/>
            </a:pPr>
            <a:endParaRPr lang="en-US" altLang="ko-KR" sz="1800" dirty="0">
              <a:solidFill>
                <a:srgbClr val="000000"/>
              </a:solidFill>
              <a:latin typeface="Arial"/>
              <a:ea typeface="굴림"/>
            </a:endParaRPr>
          </a:p>
          <a:p>
            <a:pPr marL="0" indent="0">
              <a:buNone/>
            </a:pPr>
            <a:r>
              <a: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</a:rPr>
              <a:t>2. </a:t>
            </a:r>
            <a:r>
              <a:rPr kumimoji="1" lang="en-US" altLang="ko-K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</a:rPr>
              <a:t>GraphRel</a:t>
            </a:r>
            <a:r>
              <a: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</a:rPr>
              <a:t>: Modeling Text as Relational Graphs for Joint Entity and Relation Extraction (Fu et al., ACL 2019, cites: 367)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6178B-E98D-4100-832F-8792E6F2FA52}"/>
              </a:ext>
            </a:extLst>
          </p:cNvPr>
          <p:cNvSpPr txBox="1">
            <a:spLocks/>
          </p:cNvSpPr>
          <p:nvPr/>
        </p:nvSpPr>
        <p:spPr>
          <a:xfrm>
            <a:off x="0" y="6597352"/>
            <a:ext cx="838200" cy="26064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9pPr>
          </a:lstStyle>
          <a:p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- </a:t>
            </a:r>
            <a:fld id="{02B6055E-DF13-4F23-BDD0-55E755B750E5}" type="slidenum">
              <a:rPr kumimoji="0" lang="en-US" altLang="ko-KR" sz="1050" b="1" smtClean="0">
                <a:solidFill>
                  <a:srgbClr val="5D5DC9"/>
                </a:solidFill>
                <a:latin typeface="+mn-lt"/>
                <a:ea typeface="+mn-ea"/>
              </a:rPr>
              <a:pPr/>
              <a:t>12</a:t>
            </a:fld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 -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5C851BCB-094E-0D55-8006-CC14FCE42E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0374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2"/>
    </mc:Choice>
    <mc:Fallback>
      <p:transition spd="slow" advTm="5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0232" y="3143248"/>
            <a:ext cx="5214974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0" b="1" spc="300" dirty="0">
                <a:ln w="11430" cmpd="sng">
                  <a:solidFill>
                    <a:srgbClr val="4F81BD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F81BD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F81BD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  <a:latin typeface="맑은 고딕"/>
                <a:ea typeface="맑은 고딕"/>
              </a:rPr>
              <a:t>감사합니다</a:t>
            </a:r>
            <a:endParaRPr kumimoji="0" lang="en-US" altLang="ko-KR" sz="7000" b="1" spc="300" dirty="0">
              <a:ln w="11430" cmpd="sng">
                <a:solidFill>
                  <a:srgbClr val="4F81BD">
                    <a:tint val="10000"/>
                  </a:srgbClr>
                </a:solidFill>
                <a:prstDash val="solid"/>
                <a:miter lim="800000"/>
              </a:ln>
              <a:gradFill>
                <a:gsLst>
                  <a:gs pos="10000">
                    <a:srgbClr val="4F81BD">
                      <a:tint val="83000"/>
                      <a:shade val="100000"/>
                      <a:satMod val="200000"/>
                    </a:srgbClr>
                  </a:gs>
                  <a:gs pos="75000">
                    <a:srgbClr val="4F81BD">
                      <a:tint val="100000"/>
                      <a:shade val="50000"/>
                      <a:satMod val="150000"/>
                    </a:srgbClr>
                  </a:gs>
                </a:gsLst>
                <a:lin ang="5400000"/>
              </a:gradFill>
              <a:effectLst>
                <a:glow rad="45500">
                  <a:srgbClr val="4F81BD">
                    <a:satMod val="220000"/>
                    <a:alpha val="35000"/>
                  </a:srgbClr>
                </a:glow>
              </a:effectLst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86047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700" dirty="0"/>
              <a:t>목 차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043608" y="1700808"/>
            <a:ext cx="7056784" cy="597122"/>
            <a:chOff x="969963" y="1498722"/>
            <a:chExt cx="6370638" cy="482998"/>
          </a:xfrm>
        </p:grpSpPr>
        <p:sp>
          <p:nvSpPr>
            <p:cNvPr id="24" name="AutoShape 32"/>
            <p:cNvSpPr>
              <a:spLocks noChangeArrowheads="1"/>
            </p:cNvSpPr>
            <p:nvPr/>
          </p:nvSpPr>
          <p:spPr bwMode="auto">
            <a:xfrm>
              <a:off x="1174751" y="1547478"/>
              <a:ext cx="6165850" cy="423212"/>
            </a:xfrm>
            <a:prstGeom prst="roundRect">
              <a:avLst>
                <a:gd name="adj" fmla="val 50000"/>
              </a:avLst>
            </a:prstGeom>
            <a:solidFill>
              <a:srgbClr val="4F81BD"/>
            </a:solidFill>
            <a:ln w="12700">
              <a:solidFill>
                <a:srgbClr val="8AD8EC"/>
              </a:solidFill>
              <a:round/>
              <a:headEnd/>
              <a:tailEnd/>
            </a:ln>
            <a:effectLst>
              <a:outerShdw dist="35921" dir="2700000" algn="ctr" rotWithShape="0">
                <a:srgbClr val="000066"/>
              </a:outerShdw>
            </a:effectLst>
          </p:spPr>
          <p:txBody>
            <a:bodyPr wrap="none" lIns="900000" anchor="ctr"/>
            <a:lstStyle/>
            <a:p>
              <a:pPr fontAlgn="auto" latinLnBrk="0">
                <a:spcBef>
                  <a:spcPct val="20000"/>
                </a:spcBef>
                <a:spcAft>
                  <a:spcPts val="0"/>
                </a:spcAft>
                <a:buClr>
                  <a:srgbClr val="6600CC"/>
                </a:buClr>
                <a:defRPr/>
              </a:pPr>
              <a:r>
                <a:rPr kumimoji="0" lang="ko-KR" altLang="en-US" sz="2600" b="1" kern="0" dirty="0">
                  <a:solidFill>
                    <a:schemeClr val="bg1"/>
                  </a:solidFill>
                  <a:effectLst>
                    <a:outerShdw blurRad="762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맑은 고딕" panose="020B0503020000020004" pitchFamily="50" charset="-127"/>
                </a:rPr>
                <a:t>연구 논문 개요</a:t>
              </a:r>
            </a:p>
          </p:txBody>
        </p:sp>
        <p:sp>
          <p:nvSpPr>
            <p:cNvPr id="25" name="AutoShape 33"/>
            <p:cNvSpPr>
              <a:spLocks noChangeArrowheads="1"/>
            </p:cNvSpPr>
            <p:nvPr/>
          </p:nvSpPr>
          <p:spPr bwMode="auto">
            <a:xfrm>
              <a:off x="969963" y="1498722"/>
              <a:ext cx="865187" cy="48299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1F497D">
                    <a:gamma/>
                    <a:shade val="46275"/>
                    <a:invGamma/>
                  </a:srgbClr>
                </a:gs>
                <a:gs pos="100000">
                  <a:srgbClr val="1F497D"/>
                </a:gs>
              </a:gsLst>
              <a:lin ang="5400000" scaled="1"/>
            </a:gradFill>
            <a:ln w="12700">
              <a:solidFill>
                <a:srgbClr val="0F78B2"/>
              </a:solidFill>
              <a:round/>
              <a:headEnd/>
              <a:tailEnd/>
            </a:ln>
            <a:effectLst>
              <a:outerShdw dist="35921" dir="2700000" algn="ctr" rotWithShape="0">
                <a:srgbClr val="000066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lt"/>
                  <a:ea typeface="맑은 고딕" panose="020B0503020000020004" pitchFamily="50" charset="-127"/>
                </a:rPr>
                <a:t>1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043608" y="2908581"/>
            <a:ext cx="7056784" cy="593499"/>
            <a:chOff x="969963" y="2506834"/>
            <a:chExt cx="6370638" cy="482998"/>
          </a:xfrm>
        </p:grpSpPr>
        <p:sp>
          <p:nvSpPr>
            <p:cNvPr id="42" name="AutoShape 34"/>
            <p:cNvSpPr>
              <a:spLocks noChangeArrowheads="1"/>
            </p:cNvSpPr>
            <p:nvPr/>
          </p:nvSpPr>
          <p:spPr bwMode="auto">
            <a:xfrm>
              <a:off x="1174750" y="2561027"/>
              <a:ext cx="6165851" cy="428805"/>
            </a:xfrm>
            <a:prstGeom prst="roundRect">
              <a:avLst>
                <a:gd name="adj" fmla="val 50000"/>
              </a:avLst>
            </a:prstGeom>
            <a:solidFill>
              <a:srgbClr val="4F81BD"/>
            </a:solidFill>
            <a:ln w="12700">
              <a:solidFill>
                <a:srgbClr val="8AD8EC"/>
              </a:solidFill>
              <a:round/>
              <a:headEnd/>
              <a:tailEnd/>
            </a:ln>
            <a:effectLst>
              <a:outerShdw dist="35921" dir="2700000" algn="ctr" rotWithShape="0">
                <a:srgbClr val="000066"/>
              </a:outerShdw>
            </a:effectLst>
          </p:spPr>
          <p:txBody>
            <a:bodyPr wrap="none" lIns="900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6600CC"/>
                </a:buClr>
                <a:buSzTx/>
                <a:buFont typeface="굴림체" pitchFamily="49" charset="-127"/>
                <a:buNone/>
                <a:tabLst/>
                <a:defRPr/>
              </a:pPr>
              <a:r>
                <a:rPr kumimoji="0" lang="ko-KR" altLang="en-US" sz="2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76200" dist="635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+mj-lt"/>
                  <a:ea typeface="맑은 고딕" panose="020B0503020000020004" pitchFamily="50" charset="-127"/>
                </a:rPr>
                <a:t>연구 논문 내용</a:t>
              </a:r>
            </a:p>
          </p:txBody>
        </p:sp>
        <p:sp>
          <p:nvSpPr>
            <p:cNvPr id="43" name="AutoShape 35"/>
            <p:cNvSpPr>
              <a:spLocks noChangeArrowheads="1"/>
            </p:cNvSpPr>
            <p:nvPr/>
          </p:nvSpPr>
          <p:spPr bwMode="auto">
            <a:xfrm>
              <a:off x="969963" y="2506834"/>
              <a:ext cx="865187" cy="48299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1F497D">
                    <a:gamma/>
                    <a:shade val="46275"/>
                    <a:invGamma/>
                  </a:srgbClr>
                </a:gs>
                <a:gs pos="100000">
                  <a:srgbClr val="1F497D"/>
                </a:gs>
              </a:gsLst>
              <a:lin ang="5400000" scaled="1"/>
            </a:gradFill>
            <a:ln w="12700">
              <a:solidFill>
                <a:srgbClr val="0F78B2"/>
              </a:solidFill>
              <a:round/>
              <a:headEnd/>
              <a:tailEnd/>
            </a:ln>
            <a:effectLst>
              <a:outerShdw dist="35921" dir="2700000" algn="ctr" rotWithShape="0">
                <a:srgbClr val="000066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lt"/>
                  <a:ea typeface="맑은 고딕" panose="020B0503020000020004" pitchFamily="50" charset="-127"/>
                </a:rPr>
                <a:t>2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C3B0BE-A678-97FB-2FF8-0026A04E443B}"/>
              </a:ext>
            </a:extLst>
          </p:cNvPr>
          <p:cNvGrpSpPr/>
          <p:nvPr/>
        </p:nvGrpSpPr>
        <p:grpSpPr>
          <a:xfrm>
            <a:off x="1043608" y="4139067"/>
            <a:ext cx="7056784" cy="593499"/>
            <a:chOff x="969963" y="2506834"/>
            <a:chExt cx="6370638" cy="482998"/>
          </a:xfrm>
        </p:grpSpPr>
        <p:sp>
          <p:nvSpPr>
            <p:cNvPr id="4" name="AutoShape 34">
              <a:extLst>
                <a:ext uri="{FF2B5EF4-FFF2-40B4-BE49-F238E27FC236}">
                  <a16:creationId xmlns:a16="http://schemas.microsoft.com/office/drawing/2014/main" id="{94C47B34-E525-130E-9A9D-F0FFCD338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750" y="2561027"/>
              <a:ext cx="6165851" cy="428805"/>
            </a:xfrm>
            <a:prstGeom prst="roundRect">
              <a:avLst>
                <a:gd name="adj" fmla="val 50000"/>
              </a:avLst>
            </a:prstGeom>
            <a:solidFill>
              <a:srgbClr val="4F81BD"/>
            </a:solidFill>
            <a:ln w="12700">
              <a:solidFill>
                <a:srgbClr val="8AD8EC"/>
              </a:solidFill>
              <a:round/>
              <a:headEnd/>
              <a:tailEnd/>
            </a:ln>
            <a:effectLst>
              <a:outerShdw dist="35921" dir="2700000" algn="ctr" rotWithShape="0">
                <a:srgbClr val="000066"/>
              </a:outerShdw>
            </a:effectLst>
          </p:spPr>
          <p:txBody>
            <a:bodyPr wrap="none" lIns="900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6600CC"/>
                </a:buClr>
                <a:buSzTx/>
                <a:buFont typeface="굴림체" pitchFamily="49" charset="-127"/>
                <a:buNone/>
                <a:tabLst/>
                <a:defRPr/>
              </a:pPr>
              <a:r>
                <a:rPr kumimoji="0" lang="ko-KR" altLang="en-US" sz="2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76200" dist="635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+mj-lt"/>
                  <a:ea typeface="맑은 고딕" panose="020B0503020000020004" pitchFamily="50" charset="-127"/>
                </a:rPr>
                <a:t>향후 계획</a:t>
              </a:r>
            </a:p>
          </p:txBody>
        </p:sp>
        <p:sp>
          <p:nvSpPr>
            <p:cNvPr id="5" name="AutoShape 35">
              <a:extLst>
                <a:ext uri="{FF2B5EF4-FFF2-40B4-BE49-F238E27FC236}">
                  <a16:creationId xmlns:a16="http://schemas.microsoft.com/office/drawing/2014/main" id="{D3DCA7E9-8261-2D77-9836-EFEAD4034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963" y="2506834"/>
              <a:ext cx="865187" cy="48299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1F497D">
                    <a:gamma/>
                    <a:shade val="46275"/>
                    <a:invGamma/>
                  </a:srgbClr>
                </a:gs>
                <a:gs pos="100000">
                  <a:srgbClr val="1F497D"/>
                </a:gs>
              </a:gsLst>
              <a:lin ang="5400000" scaled="1"/>
            </a:gradFill>
            <a:ln w="12700">
              <a:solidFill>
                <a:srgbClr val="0F78B2"/>
              </a:solidFill>
              <a:round/>
              <a:headEnd/>
              <a:tailEnd/>
            </a:ln>
            <a:effectLst>
              <a:outerShdw dist="35921" dir="2700000" algn="ctr" rotWithShape="0">
                <a:srgbClr val="000066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lt"/>
                  <a:ea typeface="맑은 고딕" panose="020B0503020000020004" pitchFamily="50" charset="-127"/>
                </a:rPr>
                <a:t>3</a:t>
              </a:r>
              <a:endPara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B3F755-25F3-4DBC-45BC-741AEB9AD903}"/>
              </a:ext>
            </a:extLst>
          </p:cNvPr>
          <p:cNvGrpSpPr/>
          <p:nvPr/>
        </p:nvGrpSpPr>
        <p:grpSpPr>
          <a:xfrm>
            <a:off x="1043608" y="5308630"/>
            <a:ext cx="7056784" cy="593499"/>
            <a:chOff x="969963" y="2506834"/>
            <a:chExt cx="6370638" cy="482998"/>
          </a:xfrm>
        </p:grpSpPr>
        <p:sp>
          <p:nvSpPr>
            <p:cNvPr id="7" name="AutoShape 34">
              <a:extLst>
                <a:ext uri="{FF2B5EF4-FFF2-40B4-BE49-F238E27FC236}">
                  <a16:creationId xmlns:a16="http://schemas.microsoft.com/office/drawing/2014/main" id="{A0875978-2B8A-7B30-3043-EC0D97401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750" y="2561027"/>
              <a:ext cx="6165851" cy="428805"/>
            </a:xfrm>
            <a:prstGeom prst="roundRect">
              <a:avLst>
                <a:gd name="adj" fmla="val 50000"/>
              </a:avLst>
            </a:prstGeom>
            <a:solidFill>
              <a:srgbClr val="4F81BD"/>
            </a:solidFill>
            <a:ln w="12700">
              <a:solidFill>
                <a:srgbClr val="8AD8EC"/>
              </a:solidFill>
              <a:round/>
              <a:headEnd/>
              <a:tailEnd/>
            </a:ln>
            <a:effectLst>
              <a:outerShdw dist="35921" dir="2700000" algn="ctr" rotWithShape="0">
                <a:srgbClr val="000066"/>
              </a:outerShdw>
            </a:effectLst>
          </p:spPr>
          <p:txBody>
            <a:bodyPr wrap="none" lIns="900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6600CC"/>
                </a:buClr>
                <a:buSzTx/>
                <a:buFont typeface="굴림체" pitchFamily="49" charset="-127"/>
                <a:buNone/>
                <a:tabLst/>
                <a:defRPr/>
              </a:pPr>
              <a:r>
                <a:rPr kumimoji="0" lang="ko-KR" altLang="en-US" sz="2600" b="1" kern="0" dirty="0">
                  <a:solidFill>
                    <a:schemeClr val="bg1"/>
                  </a:solidFill>
                  <a:effectLst>
                    <a:outerShdw blurRad="762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맑은 고딕" panose="020B0503020000020004" pitchFamily="50" charset="-127"/>
                </a:rPr>
                <a:t>참고 문헌</a:t>
              </a:r>
              <a:endParaRPr kumimoji="0" lang="ko-KR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8" name="AutoShape 35">
              <a:extLst>
                <a:ext uri="{FF2B5EF4-FFF2-40B4-BE49-F238E27FC236}">
                  <a16:creationId xmlns:a16="http://schemas.microsoft.com/office/drawing/2014/main" id="{9CAA56A1-E7DD-3B6A-C71A-5447378CF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963" y="2506834"/>
              <a:ext cx="865187" cy="48299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1F497D">
                    <a:gamma/>
                    <a:shade val="46275"/>
                    <a:invGamma/>
                  </a:srgbClr>
                </a:gs>
                <a:gs pos="100000">
                  <a:srgbClr val="1F497D"/>
                </a:gs>
              </a:gsLst>
              <a:lin ang="5400000" scaled="1"/>
            </a:gradFill>
            <a:ln w="12700">
              <a:solidFill>
                <a:srgbClr val="0F78B2"/>
              </a:solidFill>
              <a:round/>
              <a:headEnd/>
              <a:tailEnd/>
            </a:ln>
            <a:effectLst>
              <a:outerShdw dist="35921" dir="2700000" algn="ctr" rotWithShape="0">
                <a:srgbClr val="000066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lt"/>
                  <a:ea typeface="맑은 고딕" panose="020B0503020000020004" pitchFamily="50" charset="-127"/>
                </a:rPr>
                <a:t>4</a:t>
              </a:r>
              <a:endPara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맑은 고딕" panose="020B0503020000020004" pitchFamily="50" charset="-127"/>
              </a:endParaRPr>
            </a:p>
          </p:txBody>
        </p:sp>
      </p:grp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FDFB918C-E3B9-E7E5-26B2-F317A0A8BF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42930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66"/>
    </mc:Choice>
    <mc:Fallback>
      <p:transition spd="slow" advTm="33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논문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02B6055E-DF13-4F23-BDD0-55E755B750E5}" type="slidenum">
              <a:rPr lang="en-US" altLang="ko-KR" smtClean="0"/>
              <a:pPr/>
              <a:t>3</a:t>
            </a:fld>
            <a:r>
              <a:rPr lang="en-US" altLang="ko-KR" dirty="0"/>
              <a:t> -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391FBDF-8E53-EF0E-BF66-B4464543B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29788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0"/>
    </mc:Choice>
    <mc:Fallback>
      <p:transition spd="slow" advTm="4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700" dirty="0"/>
              <a:t>연구 논문 개요 </a:t>
            </a:r>
            <a:r>
              <a:rPr lang="en-US" altLang="ko-KR" sz="2700" dirty="0"/>
              <a:t>– Construction Subtask</a:t>
            </a:r>
            <a:endParaRPr lang="ko-KR" altLang="en-US" sz="27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081736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Knowledge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Graph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Construction</a:t>
            </a:r>
          </a:p>
          <a:p>
            <a:endParaRPr lang="en-US" altLang="ko-KR" dirty="0">
              <a:latin typeface="+mj-lt"/>
            </a:endParaRPr>
          </a:p>
          <a:p>
            <a:pPr lvl="1"/>
            <a:r>
              <a:rPr lang="en-US" altLang="ko-KR" dirty="0">
                <a:latin typeface="+mj-lt"/>
              </a:rPr>
              <a:t>1. Named Entity Recognition</a:t>
            </a:r>
          </a:p>
          <a:p>
            <a:pPr marL="342900" lvl="1" indent="0">
              <a:buNone/>
            </a:pPr>
            <a:r>
              <a:rPr lang="en-US" altLang="ko-KR" dirty="0">
                <a:latin typeface="+mj-lt"/>
              </a:rPr>
              <a:t>         </a:t>
            </a:r>
            <a:r>
              <a:rPr lang="en-US" altLang="ko-KR" sz="1600" dirty="0">
                <a:latin typeface="+mj-lt"/>
              </a:rPr>
              <a:t>(</a:t>
            </a:r>
            <a:r>
              <a:rPr lang="ko-KR" altLang="en-US" sz="1600" dirty="0">
                <a:latin typeface="+mj-lt"/>
              </a:rPr>
              <a:t>동일한 주체 및 객체에 대한 표시를 사용 </a:t>
            </a:r>
            <a:r>
              <a:rPr lang="en-US" altLang="ko-KR" sz="1600" dirty="0">
                <a:latin typeface="+mj-lt"/>
              </a:rPr>
              <a:t>-&gt; </a:t>
            </a:r>
            <a:r>
              <a:rPr lang="ko-KR" altLang="en-US" sz="1600" dirty="0">
                <a:latin typeface="+mj-lt"/>
              </a:rPr>
              <a:t>중복을 피하기 위함</a:t>
            </a:r>
            <a:r>
              <a:rPr lang="en-US" altLang="ko-KR" sz="1600" dirty="0">
                <a:latin typeface="+mj-lt"/>
              </a:rPr>
              <a:t>)</a:t>
            </a:r>
          </a:p>
          <a:p>
            <a:pPr lvl="1"/>
            <a:r>
              <a:rPr lang="en-US" altLang="ko-KR" dirty="0">
                <a:latin typeface="+mj-lt"/>
              </a:rPr>
              <a:t>2. Relation Extraction</a:t>
            </a:r>
          </a:p>
          <a:p>
            <a:pPr marL="342900" lvl="1" indent="0">
              <a:buNone/>
            </a:pPr>
            <a:r>
              <a:rPr lang="en-US" altLang="ko-KR" dirty="0">
                <a:latin typeface="+mj-lt"/>
              </a:rPr>
              <a:t>         </a:t>
            </a:r>
            <a:r>
              <a:rPr lang="en-US" altLang="ko-KR" sz="1600" dirty="0">
                <a:latin typeface="+mj-lt"/>
              </a:rPr>
              <a:t>(Relation</a:t>
            </a:r>
            <a:r>
              <a:rPr lang="ko-KR" altLang="en-US" sz="1600" dirty="0">
                <a:latin typeface="+mj-lt"/>
              </a:rPr>
              <a:t>에 대한 정보를 얻기 위해 외부 데이터를 사용하기도 함</a:t>
            </a:r>
            <a:r>
              <a:rPr lang="en-US" altLang="ko-KR" sz="1600" dirty="0">
                <a:latin typeface="+mj-lt"/>
              </a:rPr>
              <a:t>)</a:t>
            </a:r>
          </a:p>
          <a:p>
            <a:pPr lvl="1"/>
            <a:endParaRPr lang="en-US" altLang="ko-KR" dirty="0">
              <a:latin typeface="+mj-lt"/>
            </a:endParaRPr>
          </a:p>
          <a:p>
            <a:pPr lvl="1"/>
            <a:r>
              <a:rPr lang="en-US" altLang="ko-KR" dirty="0">
                <a:latin typeface="+mj-lt"/>
              </a:rPr>
              <a:t>3. Knowledge Graph Completion</a:t>
            </a:r>
          </a:p>
        </p:txBody>
      </p:sp>
      <p:sp>
        <p:nvSpPr>
          <p:cNvPr id="65" name="슬라이드 번호 개체 틀 3">
            <a:extLst>
              <a:ext uri="{FF2B5EF4-FFF2-40B4-BE49-F238E27FC236}">
                <a16:creationId xmlns:a16="http://schemas.microsoft.com/office/drawing/2014/main" id="{6A04BBA8-8A49-468C-9A66-38DA58F0E542}"/>
              </a:ext>
            </a:extLst>
          </p:cNvPr>
          <p:cNvSpPr txBox="1">
            <a:spLocks/>
          </p:cNvSpPr>
          <p:nvPr/>
        </p:nvSpPr>
        <p:spPr>
          <a:xfrm>
            <a:off x="0" y="6597352"/>
            <a:ext cx="838200" cy="26064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9pPr>
          </a:lstStyle>
          <a:p>
            <a:r>
              <a:rPr kumimoji="0" lang="en-US" altLang="ko-KR" sz="1050" b="1" dirty="0">
                <a:solidFill>
                  <a:srgbClr val="5D5DC9"/>
                </a:solidFill>
                <a:latin typeface="+mj-lt"/>
                <a:ea typeface="+mn-ea"/>
              </a:rPr>
              <a:t>- </a:t>
            </a:r>
            <a:fld id="{02B6055E-DF13-4F23-BDD0-55E755B750E5}" type="slidenum">
              <a:rPr kumimoji="0" lang="en-US" altLang="ko-KR" sz="1050" b="1" smtClean="0">
                <a:solidFill>
                  <a:srgbClr val="5D5DC9"/>
                </a:solidFill>
                <a:latin typeface="+mj-lt"/>
                <a:ea typeface="+mn-ea"/>
              </a:rPr>
              <a:pPr/>
              <a:t>4</a:t>
            </a:fld>
            <a:r>
              <a:rPr kumimoji="0" lang="en-US" altLang="ko-KR" sz="1050" b="1" dirty="0">
                <a:solidFill>
                  <a:srgbClr val="5D5DC9"/>
                </a:solidFill>
                <a:latin typeface="+mj-lt"/>
                <a:ea typeface="+mn-ea"/>
              </a:rPr>
              <a:t> -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46DC046-B4E1-18F6-CCC3-24F660B7B4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6717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752"/>
    </mc:Choice>
    <mc:Fallback>
      <p:transition spd="slow" advTm="98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논문 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02B6055E-DF13-4F23-BDD0-55E755B750E5}" type="slidenum">
              <a:rPr lang="en-US" altLang="ko-KR" smtClean="0"/>
              <a:pPr/>
              <a:t>5</a:t>
            </a:fld>
            <a:r>
              <a:rPr lang="en-US" altLang="ko-KR" dirty="0"/>
              <a:t> -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CF3AAC8-3C21-140A-77B2-FAD76727C0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1725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07"/>
    </mc:Choice>
    <mc:Fallback>
      <p:transition spd="slow" advTm="10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700" dirty="0"/>
              <a:t>연구논문 내용 </a:t>
            </a:r>
            <a:r>
              <a:rPr lang="en-US" altLang="ko-KR" sz="2700" dirty="0"/>
              <a:t>- </a:t>
            </a:r>
            <a:r>
              <a:rPr lang="en-US" altLang="ko-KR" sz="2700" dirty="0" err="1"/>
              <a:t>GraphRel</a:t>
            </a:r>
            <a:endParaRPr lang="ko-KR" altLang="en-US" sz="27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52400" y="1371601"/>
            <a:ext cx="8839200" cy="4948752"/>
          </a:xfrm>
        </p:spPr>
        <p:txBody>
          <a:bodyPr/>
          <a:lstStyle/>
          <a:p>
            <a:r>
              <a:rPr lang="en-US" altLang="ko-KR" b="1" dirty="0" err="1">
                <a:latin typeface="+mj-lt"/>
              </a:rPr>
              <a:t>GraphRel</a:t>
            </a:r>
            <a:r>
              <a:rPr lang="en-US" altLang="ko-KR" b="1" dirty="0">
                <a:latin typeface="+mj-lt"/>
              </a:rPr>
              <a:t> Overview</a:t>
            </a:r>
          </a:p>
          <a:p>
            <a:pPr lvl="1"/>
            <a:r>
              <a:rPr lang="en-US" altLang="ko-KR" dirty="0"/>
              <a:t>An end-to-end relation extraction model using GCN</a:t>
            </a:r>
          </a:p>
          <a:p>
            <a:pPr lvl="1"/>
            <a:r>
              <a:rPr lang="en-US" altLang="ko-KR" dirty="0"/>
              <a:t>To assume relation between relation</a:t>
            </a:r>
          </a:p>
          <a:p>
            <a:endParaRPr lang="en-US" altLang="ko-KR" dirty="0"/>
          </a:p>
          <a:p>
            <a:r>
              <a:rPr lang="en-US" altLang="ko-KR" b="1" dirty="0" err="1">
                <a:latin typeface="+mj-lt"/>
              </a:rPr>
              <a:t>GraphRel</a:t>
            </a:r>
            <a:r>
              <a:rPr lang="en-US" altLang="ko-KR" b="1" dirty="0">
                <a:latin typeface="+mj-lt"/>
              </a:rPr>
              <a:t> Model</a:t>
            </a:r>
          </a:p>
          <a:p>
            <a:pPr lvl="1"/>
            <a:r>
              <a:rPr lang="en-US" altLang="ko-KR" dirty="0"/>
              <a:t>Using deep learning model to extract entity and relation</a:t>
            </a:r>
          </a:p>
          <a:p>
            <a:pPr lvl="1"/>
            <a:r>
              <a:rPr lang="en-US" altLang="ko-KR" dirty="0"/>
              <a:t>Perform entity extraction and relation extraction end-to-end</a:t>
            </a:r>
          </a:p>
          <a:p>
            <a:pPr lvl="1"/>
            <a:r>
              <a:rPr lang="en-US" altLang="ko-KR" dirty="0"/>
              <a:t>2-Phase Architecture</a:t>
            </a:r>
          </a:p>
          <a:p>
            <a:pPr marL="342900" lvl="1" indent="0">
              <a:buNone/>
            </a:pPr>
            <a:r>
              <a:rPr lang="en-US" altLang="ko-KR" sz="1600" dirty="0"/>
              <a:t>       Phase 1 : </a:t>
            </a:r>
            <a:r>
              <a:rPr lang="en-US" altLang="ko-KR" sz="1600" dirty="0" err="1"/>
              <a:t>GrapRel</a:t>
            </a:r>
            <a:r>
              <a:rPr lang="en-US" altLang="ko-KR" sz="1600" dirty="0"/>
              <a:t> extract node hidden features</a:t>
            </a:r>
          </a:p>
          <a:p>
            <a:pPr marL="342900" lvl="1" indent="0">
              <a:buNone/>
            </a:pPr>
            <a:r>
              <a:rPr lang="en-US" altLang="ko-KR" sz="1600" dirty="0"/>
              <a:t>       Phase 2 : GCN considers the interaction between entities and relations.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6178B-E98D-4100-832F-8792E6F2FA52}"/>
              </a:ext>
            </a:extLst>
          </p:cNvPr>
          <p:cNvSpPr txBox="1">
            <a:spLocks/>
          </p:cNvSpPr>
          <p:nvPr/>
        </p:nvSpPr>
        <p:spPr>
          <a:xfrm>
            <a:off x="0" y="6597352"/>
            <a:ext cx="838200" cy="26064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9pPr>
          </a:lstStyle>
          <a:p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- </a:t>
            </a:r>
            <a:fld id="{02B6055E-DF13-4F23-BDD0-55E755B750E5}" type="slidenum">
              <a:rPr kumimoji="0" lang="en-US" altLang="ko-KR" sz="1050" b="1" smtClean="0">
                <a:solidFill>
                  <a:srgbClr val="5D5DC9"/>
                </a:solidFill>
                <a:latin typeface="+mn-lt"/>
                <a:ea typeface="+mn-ea"/>
              </a:rPr>
              <a:pPr/>
              <a:t>6</a:t>
            </a:fld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 -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BB271D-D4F5-41D2-89AE-DCD323F9A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208" y="1628800"/>
            <a:ext cx="2366020" cy="15841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EE46C7-EFBA-2F7D-915D-596663B95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624" y="4725144"/>
            <a:ext cx="5976664" cy="2003697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D21A234A-50E0-F791-1030-E49DF845E7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2224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779"/>
    </mc:Choice>
    <mc:Fallback>
      <p:transition spd="slow" advTm="99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700" dirty="0"/>
              <a:t>연구논문 내용 </a:t>
            </a:r>
            <a:r>
              <a:rPr lang="en-US" altLang="ko-KR" sz="2700" dirty="0"/>
              <a:t>- </a:t>
            </a:r>
            <a:r>
              <a:rPr lang="en-US" altLang="ko-KR" sz="2700" dirty="0" err="1"/>
              <a:t>GraphRel</a:t>
            </a:r>
            <a:endParaRPr lang="ko-KR" altLang="en-US" sz="27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52400" y="1371601"/>
            <a:ext cx="8839200" cy="4948752"/>
          </a:xfrm>
        </p:spPr>
        <p:txBody>
          <a:bodyPr/>
          <a:lstStyle/>
          <a:p>
            <a:r>
              <a:rPr lang="en-US" altLang="ko-KR" b="1" dirty="0" err="1">
                <a:latin typeface="+mj-lt"/>
              </a:rPr>
              <a:t>GraphRel</a:t>
            </a:r>
            <a:r>
              <a:rPr lang="en-US" altLang="ko-KR" b="1" dirty="0">
                <a:latin typeface="+mj-lt"/>
              </a:rPr>
              <a:t> Phase 1</a:t>
            </a:r>
          </a:p>
          <a:p>
            <a:endParaRPr lang="en-US" altLang="ko-KR" b="1" dirty="0">
              <a:latin typeface="+mj-lt"/>
            </a:endParaRPr>
          </a:p>
          <a:p>
            <a:pPr marL="342900" lvl="1" indent="0">
              <a:buNone/>
            </a:pPr>
            <a:r>
              <a:rPr lang="en-US" altLang="ko-KR" dirty="0"/>
              <a:t>1. Use each word as input of Bi-LSTM(Use</a:t>
            </a:r>
            <a:r>
              <a:rPr lang="ko-KR" altLang="en-US" dirty="0"/>
              <a:t> </a:t>
            </a:r>
            <a:r>
              <a:rPr lang="en-US" altLang="ko-KR" dirty="0"/>
              <a:t>Part-of-Speech tagged Text)</a:t>
            </a:r>
          </a:p>
          <a:p>
            <a:pPr marL="342900" lvl="1" indent="0">
              <a:buNone/>
            </a:pPr>
            <a:r>
              <a:rPr lang="en-US" altLang="ko-KR" dirty="0"/>
              <a:t>     - Create dependency tree with Dependency Parser</a:t>
            </a:r>
          </a:p>
          <a:p>
            <a:pPr marL="342900" lvl="1" indent="0">
              <a:buNone/>
            </a:pPr>
            <a:endParaRPr lang="en-US" altLang="ko-KR" dirty="0"/>
          </a:p>
          <a:p>
            <a:pPr marL="342900" lvl="1" indent="0">
              <a:buNone/>
            </a:pPr>
            <a:r>
              <a:rPr lang="en-US" altLang="ko-KR" dirty="0"/>
              <a:t>2. Use Bi-GCN to extract regional dependency features</a:t>
            </a:r>
          </a:p>
          <a:p>
            <a:pPr marL="342900" lvl="1" indent="0">
              <a:buNone/>
            </a:pPr>
            <a:r>
              <a:rPr lang="en-US" altLang="ko-KR" dirty="0"/>
              <a:t>     - To consider incoming and outgoing word features, Bi-directional                     </a:t>
            </a:r>
          </a:p>
          <a:p>
            <a:pPr marL="342900" lvl="1" indent="0">
              <a:buNone/>
            </a:pPr>
            <a:r>
              <a:rPr lang="en-US" altLang="ko-KR" dirty="0"/>
              <a:t>          propagation is performed</a:t>
            </a:r>
          </a:p>
          <a:p>
            <a:pPr lvl="1"/>
            <a:endParaRPr lang="en-US" altLang="ko-KR" dirty="0"/>
          </a:p>
          <a:p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6178B-E98D-4100-832F-8792E6F2FA52}"/>
              </a:ext>
            </a:extLst>
          </p:cNvPr>
          <p:cNvSpPr txBox="1">
            <a:spLocks/>
          </p:cNvSpPr>
          <p:nvPr/>
        </p:nvSpPr>
        <p:spPr>
          <a:xfrm>
            <a:off x="0" y="6597352"/>
            <a:ext cx="838200" cy="26064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9pPr>
          </a:lstStyle>
          <a:p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- </a:t>
            </a:r>
            <a:fld id="{02B6055E-DF13-4F23-BDD0-55E755B750E5}" type="slidenum">
              <a:rPr kumimoji="0" lang="en-US" altLang="ko-KR" sz="1050" b="1" smtClean="0">
                <a:solidFill>
                  <a:srgbClr val="5D5DC9"/>
                </a:solidFill>
                <a:latin typeface="+mn-lt"/>
                <a:ea typeface="+mn-ea"/>
              </a:rPr>
              <a:pPr/>
              <a:t>7</a:t>
            </a:fld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 -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848CDD-77E6-5E8D-30A3-D64506F3B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816818"/>
            <a:ext cx="2461090" cy="6051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9C2E84-C385-F8B4-6E17-D5B6AD2DE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968" y="4437112"/>
            <a:ext cx="2619375" cy="1714500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1894E768-C64D-97C3-0488-A489A63D60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8081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253"/>
    </mc:Choice>
    <mc:Fallback>
      <p:transition spd="slow" advTm="124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700" dirty="0"/>
              <a:t>연구논문 내용 </a:t>
            </a:r>
            <a:r>
              <a:rPr lang="en-US" altLang="ko-KR" sz="2700" dirty="0"/>
              <a:t>- </a:t>
            </a:r>
            <a:r>
              <a:rPr lang="en-US" altLang="ko-KR" sz="2700" dirty="0" err="1"/>
              <a:t>GraphRel</a:t>
            </a:r>
            <a:endParaRPr lang="ko-KR" altLang="en-US" sz="27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52400" y="1371601"/>
            <a:ext cx="8839200" cy="4948752"/>
          </a:xfrm>
        </p:spPr>
        <p:txBody>
          <a:bodyPr/>
          <a:lstStyle/>
          <a:p>
            <a:r>
              <a:rPr lang="en-US" altLang="ko-KR" b="1" dirty="0" err="1">
                <a:latin typeface="+mj-lt"/>
              </a:rPr>
              <a:t>GraphRel</a:t>
            </a:r>
            <a:r>
              <a:rPr lang="en-US" altLang="ko-KR" b="1" dirty="0">
                <a:latin typeface="+mj-lt"/>
              </a:rPr>
              <a:t> Phase 1</a:t>
            </a:r>
          </a:p>
          <a:p>
            <a:endParaRPr lang="en-US" altLang="ko-KR" b="1" dirty="0">
              <a:latin typeface="+mj-lt"/>
            </a:endParaRPr>
          </a:p>
          <a:p>
            <a:pPr marL="342900" lvl="1" indent="0">
              <a:buNone/>
            </a:pPr>
            <a:r>
              <a:rPr lang="en-US" altLang="ko-KR" dirty="0"/>
              <a:t>3. Extract Entities and Relations</a:t>
            </a:r>
          </a:p>
          <a:p>
            <a:pPr marL="342900" lvl="1" indent="0">
              <a:buNone/>
            </a:pPr>
            <a:r>
              <a:rPr lang="en-US" altLang="ko-KR" dirty="0"/>
              <a:t>    - Extraction is performed only using representation</a:t>
            </a:r>
          </a:p>
          <a:p>
            <a:pPr marL="342900" lvl="1" indent="0">
              <a:buNone/>
            </a:pPr>
            <a:r>
              <a:rPr lang="en-US" altLang="ko-KR" dirty="0"/>
              <a:t>    - Entity classification of all entity using LSTM : categorical loss</a:t>
            </a:r>
          </a:p>
          <a:p>
            <a:pPr marL="342900" lvl="1" indent="0">
              <a:buNone/>
            </a:pPr>
            <a:r>
              <a:rPr lang="en-US" altLang="ko-KR" dirty="0"/>
              <a:t>    - Predict relation of all pair of entity(calculate probability)</a:t>
            </a:r>
          </a:p>
          <a:p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6178B-E98D-4100-832F-8792E6F2FA52}"/>
              </a:ext>
            </a:extLst>
          </p:cNvPr>
          <p:cNvSpPr txBox="1">
            <a:spLocks/>
          </p:cNvSpPr>
          <p:nvPr/>
        </p:nvSpPr>
        <p:spPr>
          <a:xfrm>
            <a:off x="0" y="6597352"/>
            <a:ext cx="838200" cy="26064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9pPr>
          </a:lstStyle>
          <a:p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- </a:t>
            </a:r>
            <a:fld id="{02B6055E-DF13-4F23-BDD0-55E755B750E5}" type="slidenum">
              <a:rPr kumimoji="0" lang="en-US" altLang="ko-KR" sz="1050" b="1" smtClean="0">
                <a:solidFill>
                  <a:srgbClr val="5D5DC9"/>
                </a:solidFill>
                <a:latin typeface="+mn-lt"/>
                <a:ea typeface="+mn-ea"/>
              </a:rPr>
              <a:pPr/>
              <a:t>8</a:t>
            </a:fld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 -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B59CBEC8-5244-5650-3057-5FA2D50549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353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81"/>
    </mc:Choice>
    <mc:Fallback>
      <p:transition spd="slow" advTm="53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700" dirty="0"/>
              <a:t>연구논문 내용 </a:t>
            </a:r>
            <a:r>
              <a:rPr lang="en-US" altLang="ko-KR" sz="2700" dirty="0"/>
              <a:t>- </a:t>
            </a:r>
            <a:r>
              <a:rPr lang="en-US" altLang="ko-KR" sz="2700" dirty="0" err="1"/>
              <a:t>GraphRel</a:t>
            </a:r>
            <a:endParaRPr lang="ko-KR" altLang="en-US" sz="27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52400" y="1371601"/>
            <a:ext cx="8839200" cy="4948752"/>
          </a:xfrm>
        </p:spPr>
        <p:txBody>
          <a:bodyPr/>
          <a:lstStyle/>
          <a:p>
            <a:r>
              <a:rPr lang="en-US" altLang="ko-KR" b="1" dirty="0" err="1">
                <a:latin typeface="+mj-lt"/>
              </a:rPr>
              <a:t>GraphRel</a:t>
            </a:r>
            <a:r>
              <a:rPr lang="en-US" altLang="ko-KR" b="1" dirty="0">
                <a:latin typeface="+mj-lt"/>
              </a:rPr>
              <a:t> Phase 2</a:t>
            </a:r>
          </a:p>
          <a:p>
            <a:endParaRPr lang="en-US" altLang="ko-KR" b="1" dirty="0">
              <a:latin typeface="+mj-lt"/>
            </a:endParaRPr>
          </a:p>
          <a:p>
            <a:pPr marL="342900" lvl="1" indent="0">
              <a:buNone/>
            </a:pPr>
            <a:r>
              <a:rPr lang="en-US" altLang="ko-KR" dirty="0"/>
              <a:t>1. Relation-weighted Graph</a:t>
            </a:r>
          </a:p>
          <a:p>
            <a:pPr marL="0" indent="0">
              <a:buNone/>
            </a:pPr>
            <a:r>
              <a:rPr kumimoji="1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</a:rPr>
              <a:t>        </a:t>
            </a:r>
            <a:r>
              <a: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</a:rPr>
              <a:t>- </a:t>
            </a:r>
            <a:r>
              <a:rPr lang="en-US" altLang="ko-KR" sz="1800" dirty="0">
                <a:solidFill>
                  <a:srgbClr val="000000"/>
                </a:solidFill>
                <a:latin typeface="Arial"/>
                <a:ea typeface="굴림"/>
              </a:rPr>
              <a:t>create relation between entity(w1, w2) : </a:t>
            </a:r>
            <a:r>
              <a:rPr kumimoji="1" lang="en-US" altLang="ko-K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</a:rPr>
              <a:t>Pr</a:t>
            </a:r>
            <a:r>
              <a: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</a:rPr>
              <a:t>(w1,w2)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Arial"/>
                <a:ea typeface="굴림"/>
              </a:rPr>
              <a:t>        </a:t>
            </a:r>
            <a:r>
              <a: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</a:rPr>
              <a:t>- create as many as possible : computational problem</a:t>
            </a:r>
          </a:p>
          <a:p>
            <a:pPr marL="0" indent="0">
              <a:buNone/>
            </a:pPr>
            <a:endParaRPr lang="en-US" altLang="ko-KR" sz="1800" dirty="0">
              <a:solidFill>
                <a:srgbClr val="000000"/>
              </a:solidFill>
              <a:latin typeface="Arial"/>
              <a:ea typeface="굴림"/>
            </a:endParaRPr>
          </a:p>
          <a:p>
            <a:pPr marL="0" indent="0">
              <a:buNone/>
            </a:pPr>
            <a:r>
              <a: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</a:rPr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6178B-E98D-4100-832F-8792E6F2FA52}"/>
              </a:ext>
            </a:extLst>
          </p:cNvPr>
          <p:cNvSpPr txBox="1">
            <a:spLocks/>
          </p:cNvSpPr>
          <p:nvPr/>
        </p:nvSpPr>
        <p:spPr>
          <a:xfrm>
            <a:off x="0" y="6597352"/>
            <a:ext cx="838200" cy="26064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9pPr>
          </a:lstStyle>
          <a:p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- </a:t>
            </a:r>
            <a:fld id="{02B6055E-DF13-4F23-BDD0-55E755B750E5}" type="slidenum">
              <a:rPr kumimoji="0" lang="en-US" altLang="ko-KR" sz="1050" b="1" smtClean="0">
                <a:solidFill>
                  <a:srgbClr val="5D5DC9"/>
                </a:solidFill>
                <a:latin typeface="+mn-lt"/>
                <a:ea typeface="+mn-ea"/>
              </a:rPr>
              <a:pPr/>
              <a:t>9</a:t>
            </a:fld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 -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EC1495-6E32-6DF6-584D-D1557FE71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3210891"/>
            <a:ext cx="5822032" cy="3247962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F16AD4D2-1E62-FBA6-72E9-14BA35B9CD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3182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542"/>
    </mc:Choice>
    <mc:Fallback>
      <p:transition spd="slow" advTm="70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clab(template)">
  <a:themeElements>
    <a:clrScheme name="이동통신연구실(표준서식)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이동통신연구실(표준서식)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굴림" charset="-127"/>
          </a:defRPr>
        </a:defPPr>
      </a:lstStyle>
    </a:lnDef>
  </a:objectDefaults>
  <a:extraClrSchemeLst>
    <a:extraClrScheme>
      <a:clrScheme name="이동통신연구실(표준서식)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이동통신연구실(표준서식)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이동통신연구실(표준서식)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이동통신연구실(표준서식)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이동통신연구실(표준서식)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이동통신연구실(표준서식)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이동통신연구실(표준서식)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프레젠테이션1" id="{33DA4E8A-FD17-4F25-B812-A4B6C374D341}" vid="{AF0B71EB-678F-4920-9D17-EDD5B5ABB031}"/>
    </a:ext>
  </a:extLst>
</a:theme>
</file>

<file path=ppt/theme/theme2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mclab(template)</Template>
  <TotalTime>10408</TotalTime>
  <Words>790</Words>
  <Application>Microsoft Office PowerPoint</Application>
  <PresentationFormat>화면 슬라이드 쇼(4:3)</PresentationFormat>
  <Paragraphs>126</Paragraphs>
  <Slides>13</Slides>
  <Notes>10</Notes>
  <HiddenSlides>0</HiddenSlides>
  <MMClips>12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</vt:i4>
      </vt:variant>
    </vt:vector>
  </HeadingPairs>
  <TitlesOfParts>
    <vt:vector size="27" baseType="lpstr">
      <vt:lpstr>Adobe Fan Heiti Std B</vt:lpstr>
      <vt:lpstr>HY견고딕</vt:lpstr>
      <vt:lpstr>HY수평선M</vt:lpstr>
      <vt:lpstr>HY울릉도M</vt:lpstr>
      <vt:lpstr>굴림</vt:lpstr>
      <vt:lpstr>굴림체</vt:lpstr>
      <vt:lpstr>돋움</vt:lpstr>
      <vt:lpstr>맑은 고딕</vt:lpstr>
      <vt:lpstr>Arial</vt:lpstr>
      <vt:lpstr>Tahoma</vt:lpstr>
      <vt:lpstr>Wingdings</vt:lpstr>
      <vt:lpstr>mclab(template)</vt:lpstr>
      <vt:lpstr>16_Office 테마</vt:lpstr>
      <vt:lpstr>36_Office 테마</vt:lpstr>
      <vt:lpstr>논문연구</vt:lpstr>
      <vt:lpstr>목 차</vt:lpstr>
      <vt:lpstr>연구 논문 개요</vt:lpstr>
      <vt:lpstr>연구 논문 개요 – Construction Subtask</vt:lpstr>
      <vt:lpstr>연구 논문 내용</vt:lpstr>
      <vt:lpstr>연구논문 내용 - GraphRel</vt:lpstr>
      <vt:lpstr>연구논문 내용 - GraphRel</vt:lpstr>
      <vt:lpstr>연구논문 내용 - GraphRel</vt:lpstr>
      <vt:lpstr>연구논문 내용 - GraphRel</vt:lpstr>
      <vt:lpstr>연구논문 내용 - GraphRel</vt:lpstr>
      <vt:lpstr>향후 계획</vt:lpstr>
      <vt:lpstr>참고 문헌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SooHyung</dc:creator>
  <cp:lastModifiedBy>wkdtjrrb12@gmail.com</cp:lastModifiedBy>
  <cp:revision>1673</cp:revision>
  <cp:lastPrinted>2017-12-06T08:27:47Z</cp:lastPrinted>
  <dcterms:created xsi:type="dcterms:W3CDTF">2015-05-18T06:30:45Z</dcterms:created>
  <dcterms:modified xsi:type="dcterms:W3CDTF">2023-10-16T10:51:14Z</dcterms:modified>
</cp:coreProperties>
</file>